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02"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8288000" cy="10287000"/>
  <p:notesSz cx="6858000" cy="9144000"/>
  <p:embeddedFontLst>
    <p:embeddedFont>
      <p:font typeface="Calibri" panose="020F0502020204030204" pitchFamily="34" charset="0"/>
      <p:regular r:id="rId50"/>
      <p:bold r:id="rId51"/>
      <p:italic r:id="rId52"/>
      <p:boldItalic r:id="rId53"/>
    </p:embeddedFont>
    <p:embeddedFont>
      <p:font typeface="Francois One" panose="020B0604020202020204" charset="0"/>
      <p:regular r:id="rId54"/>
    </p:embeddedFont>
    <p:embeddedFont>
      <p:font typeface="Noto Sans Bold" panose="020B0802040504020204" pitchFamily="34" charset="0"/>
      <p:regular r:id="rId55"/>
      <p:bold r:id="rId56"/>
    </p:embeddedFont>
    <p:embeddedFont>
      <p:font typeface="Paytone One"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533E0-974A-49AD-9887-8A2CEBD683D6}" type="datetimeFigureOut">
              <a:rPr lang="vi-VN" smtClean="0"/>
              <a:t>10/11/2023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88948-1001-4EEE-B8B0-A746ED930620}" type="slidenum">
              <a:rPr lang="vi-VN" smtClean="0"/>
              <a:t>‹#›</a:t>
            </a:fld>
            <a:endParaRPr lang="vi-VN"/>
          </a:p>
        </p:txBody>
      </p:sp>
    </p:spTree>
    <p:extLst>
      <p:ext uri="{BB962C8B-B14F-4D97-AF65-F5344CB8AC3E}">
        <p14:creationId xmlns:p14="http://schemas.microsoft.com/office/powerpoint/2010/main" val="3644916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C4088948-1001-4EEE-B8B0-A746ED930620}" type="slidenum">
              <a:rPr lang="vi-VN" smtClean="0"/>
              <a:t>28</a:t>
            </a:fld>
            <a:endParaRPr lang="vi-VN"/>
          </a:p>
        </p:txBody>
      </p:sp>
    </p:spTree>
    <p:extLst>
      <p:ext uri="{BB962C8B-B14F-4D97-AF65-F5344CB8AC3E}">
        <p14:creationId xmlns:p14="http://schemas.microsoft.com/office/powerpoint/2010/main" val="3682373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jpeg"/><Relationship Id="rId4" Type="http://schemas.openxmlformats.org/officeDocument/2006/relationships/notesSlide" Target="../notesSlides/notesSlide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svg"/></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svg"/></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28700"/>
            <a:ext cx="7525053" cy="571500"/>
          </a:xfrm>
          <a:prstGeom prst="rect">
            <a:avLst/>
          </a:prstGeom>
        </p:spPr>
        <p:txBody>
          <a:bodyPr lIns="0" tIns="0" rIns="0" bIns="0" rtlCol="0" anchor="t">
            <a:spAutoFit/>
          </a:bodyPr>
          <a:lstStyle/>
          <a:p>
            <a:pPr marL="0" lvl="0" indent="0">
              <a:lnSpc>
                <a:spcPts val="4560"/>
              </a:lnSpc>
            </a:pPr>
            <a:r>
              <a:rPr lang="en-US" sz="3800">
                <a:solidFill>
                  <a:srgbClr val="000000"/>
                </a:solidFill>
                <a:latin typeface="Paytone One"/>
              </a:rPr>
              <a:t>NHÓM 1 - ĐỀ TÀI 14</a:t>
            </a:r>
          </a:p>
        </p:txBody>
      </p:sp>
      <p:sp>
        <p:nvSpPr>
          <p:cNvPr id="3" name="AutoShape 3"/>
          <p:cNvSpPr/>
          <p:nvPr/>
        </p:nvSpPr>
        <p:spPr>
          <a:xfrm>
            <a:off x="1028700" y="8091723"/>
            <a:ext cx="7525053" cy="9525"/>
          </a:xfrm>
          <a:prstGeom prst="rect">
            <a:avLst/>
          </a:prstGeom>
          <a:solidFill>
            <a:srgbClr val="000000"/>
          </a:solidFill>
        </p:spPr>
      </p:sp>
      <p:sp>
        <p:nvSpPr>
          <p:cNvPr id="4" name="TextBox 4"/>
          <p:cNvSpPr txBox="1"/>
          <p:nvPr/>
        </p:nvSpPr>
        <p:spPr>
          <a:xfrm>
            <a:off x="1028700" y="6527382"/>
            <a:ext cx="9455243" cy="1143000"/>
          </a:xfrm>
          <a:prstGeom prst="rect">
            <a:avLst/>
          </a:prstGeom>
        </p:spPr>
        <p:txBody>
          <a:bodyPr lIns="0" tIns="0" rIns="0" bIns="0" rtlCol="0" anchor="t">
            <a:spAutoFit/>
          </a:bodyPr>
          <a:lstStyle/>
          <a:p>
            <a:pPr marL="0" lvl="0" indent="0" algn="l">
              <a:lnSpc>
                <a:spcPts val="9000"/>
              </a:lnSpc>
              <a:spcBef>
                <a:spcPct val="0"/>
              </a:spcBef>
            </a:pPr>
            <a:r>
              <a:rPr lang="en-US" sz="7500" u="none">
                <a:solidFill>
                  <a:srgbClr val="000000"/>
                </a:solidFill>
                <a:latin typeface="Paytone One"/>
              </a:rPr>
              <a:t>MẠNG CẢM BIẾN</a:t>
            </a:r>
          </a:p>
        </p:txBody>
      </p:sp>
      <p:sp>
        <p:nvSpPr>
          <p:cNvPr id="5" name="TextBox 5"/>
          <p:cNvSpPr txBox="1"/>
          <p:nvPr/>
        </p:nvSpPr>
        <p:spPr>
          <a:xfrm>
            <a:off x="1028700" y="8465439"/>
            <a:ext cx="7525053" cy="792861"/>
          </a:xfrm>
          <a:prstGeom prst="rect">
            <a:avLst/>
          </a:prstGeom>
        </p:spPr>
        <p:txBody>
          <a:bodyPr lIns="0" tIns="0" rIns="0" bIns="0" rtlCol="0" anchor="t">
            <a:spAutoFit/>
          </a:bodyPr>
          <a:lstStyle/>
          <a:p>
            <a:pPr marL="0" lvl="0" indent="0">
              <a:lnSpc>
                <a:spcPts val="3284"/>
              </a:lnSpc>
            </a:pPr>
            <a:r>
              <a:rPr lang="en-US" sz="2190">
                <a:solidFill>
                  <a:srgbClr val="000000"/>
                </a:solidFill>
                <a:latin typeface="Paytone One"/>
              </a:rPr>
              <a:t>Nghiên cứu và tích hợp mạng cảm biến vào IOT theo dõi môi trường nông nghiệp</a:t>
            </a:r>
          </a:p>
        </p:txBody>
      </p:sp>
      <p:grpSp>
        <p:nvGrpSpPr>
          <p:cNvPr id="6" name="Group 6"/>
          <p:cNvGrpSpPr>
            <a:grpSpLocks noChangeAspect="1"/>
          </p:cNvGrpSpPr>
          <p:nvPr/>
        </p:nvGrpSpPr>
        <p:grpSpPr>
          <a:xfrm>
            <a:off x="11531050" y="1177490"/>
            <a:ext cx="9307130" cy="80595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alphaModFix amt="80000"/>
              </a:blip>
              <a:stretch>
                <a:fillRect l="-23616" r="-6276"/>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683500" cy="10287000"/>
            <a:chOff x="0" y="0"/>
            <a:chExt cx="2023638" cy="2709333"/>
          </a:xfrm>
        </p:grpSpPr>
        <p:sp>
          <p:nvSpPr>
            <p:cNvPr id="3" name="Freeform 3"/>
            <p:cNvSpPr/>
            <p:nvPr/>
          </p:nvSpPr>
          <p:spPr>
            <a:xfrm>
              <a:off x="0" y="0"/>
              <a:ext cx="2023638" cy="2709333"/>
            </a:xfrm>
            <a:custGeom>
              <a:avLst/>
              <a:gdLst/>
              <a:ahLst/>
              <a:cxnLst/>
              <a:rect l="l" t="t" r="r" b="b"/>
              <a:pathLst>
                <a:path w="2023638" h="2709333">
                  <a:moveTo>
                    <a:pt x="0" y="0"/>
                  </a:moveTo>
                  <a:lnTo>
                    <a:pt x="2023638" y="0"/>
                  </a:lnTo>
                  <a:lnTo>
                    <a:pt x="2023638" y="2709333"/>
                  </a:lnTo>
                  <a:lnTo>
                    <a:pt x="0" y="2709333"/>
                  </a:lnTo>
                  <a:close/>
                </a:path>
              </a:pathLst>
            </a:custGeom>
            <a:solidFill>
              <a:srgbClr val="D4D4D4"/>
            </a:solidFill>
          </p:spPr>
        </p:sp>
        <p:sp>
          <p:nvSpPr>
            <p:cNvPr id="4" name="TextBox 4"/>
            <p:cNvSpPr txBox="1"/>
            <p:nvPr/>
          </p:nvSpPr>
          <p:spPr>
            <a:xfrm>
              <a:off x="0" y="-66675"/>
              <a:ext cx="2023638" cy="2776008"/>
            </a:xfrm>
            <a:prstGeom prst="rect">
              <a:avLst/>
            </a:prstGeom>
          </p:spPr>
          <p:txBody>
            <a:bodyPr lIns="50800" tIns="50800" rIns="50800" bIns="50800" rtlCol="0" anchor="ctr"/>
            <a:lstStyle/>
            <a:p>
              <a:pPr algn="ctr">
                <a:lnSpc>
                  <a:spcPts val="3150"/>
                </a:lnSpc>
              </a:pPr>
              <a:endParaRPr/>
            </a:p>
          </p:txBody>
        </p:sp>
      </p:grpSp>
      <p:grpSp>
        <p:nvGrpSpPr>
          <p:cNvPr id="5" name="Group 5"/>
          <p:cNvGrpSpPr>
            <a:grpSpLocks noChangeAspect="1"/>
          </p:cNvGrpSpPr>
          <p:nvPr/>
        </p:nvGrpSpPr>
        <p:grpSpPr>
          <a:xfrm>
            <a:off x="1384300" y="1432386"/>
            <a:ext cx="4762500" cy="5918732"/>
            <a:chOff x="0" y="0"/>
            <a:chExt cx="5108702" cy="6348984"/>
          </a:xfrm>
        </p:grpSpPr>
        <p:sp>
          <p:nvSpPr>
            <p:cNvPr id="6" name="Freeform 6"/>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l="-28424" r="-69887"/>
              </a:stretch>
            </a:blipFill>
          </p:spPr>
        </p:sp>
      </p:grpSp>
      <p:grpSp>
        <p:nvGrpSpPr>
          <p:cNvPr id="7" name="Group 7"/>
          <p:cNvGrpSpPr/>
          <p:nvPr/>
        </p:nvGrpSpPr>
        <p:grpSpPr>
          <a:xfrm rot="5400000">
            <a:off x="8299450" y="367742"/>
            <a:ext cx="1689100" cy="18288000"/>
            <a:chOff x="0" y="0"/>
            <a:chExt cx="444866" cy="4816593"/>
          </a:xfrm>
        </p:grpSpPr>
        <p:sp>
          <p:nvSpPr>
            <p:cNvPr id="8" name="Freeform 8"/>
            <p:cNvSpPr/>
            <p:nvPr/>
          </p:nvSpPr>
          <p:spPr>
            <a:xfrm>
              <a:off x="0" y="0"/>
              <a:ext cx="444866" cy="4816592"/>
            </a:xfrm>
            <a:custGeom>
              <a:avLst/>
              <a:gdLst/>
              <a:ahLst/>
              <a:cxnLst/>
              <a:rect l="l" t="t" r="r" b="b"/>
              <a:pathLst>
                <a:path w="444866" h="4816592">
                  <a:moveTo>
                    <a:pt x="0" y="0"/>
                  </a:moveTo>
                  <a:lnTo>
                    <a:pt x="444866" y="0"/>
                  </a:lnTo>
                  <a:lnTo>
                    <a:pt x="444866" y="4816592"/>
                  </a:lnTo>
                  <a:lnTo>
                    <a:pt x="0" y="4816592"/>
                  </a:lnTo>
                  <a:close/>
                </a:path>
              </a:pathLst>
            </a:custGeom>
            <a:solidFill>
              <a:srgbClr val="1E7195"/>
            </a:solidFill>
          </p:spPr>
        </p:sp>
        <p:sp>
          <p:nvSpPr>
            <p:cNvPr id="9" name="TextBox 9"/>
            <p:cNvSpPr txBox="1"/>
            <p:nvPr/>
          </p:nvSpPr>
          <p:spPr>
            <a:xfrm>
              <a:off x="0" y="-66675"/>
              <a:ext cx="444866" cy="4883268"/>
            </a:xfrm>
            <a:prstGeom prst="rect">
              <a:avLst/>
            </a:prstGeom>
          </p:spPr>
          <p:txBody>
            <a:bodyPr lIns="50800" tIns="50800" rIns="50800" bIns="50800" rtlCol="0" anchor="ctr"/>
            <a:lstStyle/>
            <a:p>
              <a:pPr algn="ctr">
                <a:lnSpc>
                  <a:spcPts val="3150"/>
                </a:lnSpc>
              </a:pPr>
              <a:endParaRPr/>
            </a:p>
          </p:txBody>
        </p:sp>
      </p:grpSp>
      <p:sp>
        <p:nvSpPr>
          <p:cNvPr id="10" name="TextBox 10"/>
          <p:cNvSpPr txBox="1"/>
          <p:nvPr/>
        </p:nvSpPr>
        <p:spPr>
          <a:xfrm>
            <a:off x="9067800" y="1841445"/>
            <a:ext cx="8191500" cy="2035841"/>
          </a:xfrm>
          <a:prstGeom prst="rect">
            <a:avLst/>
          </a:prstGeom>
        </p:spPr>
        <p:txBody>
          <a:bodyPr lIns="0" tIns="0" rIns="0" bIns="0" rtlCol="0" anchor="t">
            <a:spAutoFit/>
          </a:bodyPr>
          <a:lstStyle/>
          <a:p>
            <a:pPr marL="0" lvl="0" indent="0" algn="l">
              <a:lnSpc>
                <a:spcPts val="5293"/>
              </a:lnSpc>
              <a:spcBef>
                <a:spcPct val="0"/>
              </a:spcBef>
            </a:pPr>
            <a:r>
              <a:rPr lang="en-US" sz="5457" u="none" dirty="0" err="1">
                <a:solidFill>
                  <a:srgbClr val="000000"/>
                </a:solidFill>
                <a:latin typeface="Paytone One"/>
              </a:rPr>
              <a:t>Ứng</a:t>
            </a:r>
            <a:r>
              <a:rPr lang="en-US" sz="5457" u="none" dirty="0">
                <a:solidFill>
                  <a:srgbClr val="000000"/>
                </a:solidFill>
                <a:latin typeface="Paytone One"/>
              </a:rPr>
              <a:t> </a:t>
            </a:r>
            <a:r>
              <a:rPr lang="en-US" sz="5457" u="none" dirty="0" err="1">
                <a:solidFill>
                  <a:srgbClr val="000000"/>
                </a:solidFill>
                <a:latin typeface="Paytone One"/>
              </a:rPr>
              <a:t>dụng</a:t>
            </a:r>
            <a:r>
              <a:rPr lang="en-US" sz="5457" u="none" dirty="0">
                <a:solidFill>
                  <a:srgbClr val="000000"/>
                </a:solidFill>
                <a:latin typeface="Paytone One"/>
              </a:rPr>
              <a:t> </a:t>
            </a:r>
            <a:r>
              <a:rPr lang="en-US" sz="5457" u="none" dirty="0" err="1">
                <a:solidFill>
                  <a:srgbClr val="000000"/>
                </a:solidFill>
                <a:latin typeface="Paytone One"/>
              </a:rPr>
              <a:t>của</a:t>
            </a:r>
            <a:r>
              <a:rPr lang="en-US" sz="5457" u="none" dirty="0">
                <a:solidFill>
                  <a:srgbClr val="000000"/>
                </a:solidFill>
                <a:latin typeface="Paytone One"/>
              </a:rPr>
              <a:t> </a:t>
            </a:r>
            <a:r>
              <a:rPr lang="en-US" sz="5457" u="none" dirty="0" err="1">
                <a:solidFill>
                  <a:srgbClr val="000000"/>
                </a:solidFill>
                <a:latin typeface="Paytone One"/>
              </a:rPr>
              <a:t>mạng</a:t>
            </a:r>
            <a:r>
              <a:rPr lang="en-US" sz="5457" u="none" dirty="0">
                <a:solidFill>
                  <a:srgbClr val="000000"/>
                </a:solidFill>
                <a:latin typeface="Paytone One"/>
              </a:rPr>
              <a:t> </a:t>
            </a:r>
            <a:r>
              <a:rPr lang="en-US" sz="5457" u="none" dirty="0" err="1">
                <a:solidFill>
                  <a:srgbClr val="000000"/>
                </a:solidFill>
                <a:latin typeface="Paytone One"/>
              </a:rPr>
              <a:t>cảm</a:t>
            </a:r>
            <a:r>
              <a:rPr lang="en-US" sz="5457" u="none" dirty="0">
                <a:solidFill>
                  <a:srgbClr val="000000"/>
                </a:solidFill>
                <a:latin typeface="Paytone One"/>
              </a:rPr>
              <a:t> </a:t>
            </a:r>
            <a:r>
              <a:rPr lang="en-US" sz="5457" u="none" dirty="0" err="1">
                <a:solidFill>
                  <a:srgbClr val="000000"/>
                </a:solidFill>
                <a:latin typeface="Paytone One"/>
              </a:rPr>
              <a:t>biến</a:t>
            </a:r>
            <a:r>
              <a:rPr lang="en-US" sz="5457" u="none" dirty="0">
                <a:solidFill>
                  <a:srgbClr val="000000"/>
                </a:solidFill>
                <a:latin typeface="Paytone One"/>
              </a:rPr>
              <a:t> </a:t>
            </a:r>
            <a:r>
              <a:rPr lang="en-US" sz="5457" u="none" dirty="0" err="1">
                <a:solidFill>
                  <a:srgbClr val="000000"/>
                </a:solidFill>
                <a:latin typeface="Paytone One"/>
              </a:rPr>
              <a:t>trong</a:t>
            </a:r>
            <a:r>
              <a:rPr lang="en-US" sz="5457" u="none" dirty="0">
                <a:solidFill>
                  <a:srgbClr val="000000"/>
                </a:solidFill>
                <a:latin typeface="Paytone One"/>
              </a:rPr>
              <a:t> </a:t>
            </a:r>
            <a:r>
              <a:rPr lang="en-US" sz="5457" u="none" dirty="0" err="1">
                <a:solidFill>
                  <a:srgbClr val="000000"/>
                </a:solidFill>
                <a:latin typeface="Paytone One"/>
              </a:rPr>
              <a:t>theo</a:t>
            </a:r>
            <a:r>
              <a:rPr lang="en-US" sz="5457" u="none" dirty="0">
                <a:solidFill>
                  <a:srgbClr val="000000"/>
                </a:solidFill>
                <a:latin typeface="Paytone One"/>
              </a:rPr>
              <a:t> </a:t>
            </a:r>
            <a:r>
              <a:rPr lang="en-US" sz="5457" u="none" dirty="0" err="1">
                <a:solidFill>
                  <a:srgbClr val="000000"/>
                </a:solidFill>
                <a:latin typeface="Paytone One"/>
              </a:rPr>
              <a:t>dõi</a:t>
            </a:r>
            <a:r>
              <a:rPr lang="en-US" sz="5457" u="none" dirty="0">
                <a:solidFill>
                  <a:srgbClr val="000000"/>
                </a:solidFill>
                <a:latin typeface="Paytone One"/>
              </a:rPr>
              <a:t> </a:t>
            </a:r>
            <a:r>
              <a:rPr lang="en-US" sz="5457" u="none" dirty="0" err="1">
                <a:solidFill>
                  <a:srgbClr val="000000"/>
                </a:solidFill>
                <a:latin typeface="Paytone One"/>
              </a:rPr>
              <a:t>nông</a:t>
            </a:r>
            <a:r>
              <a:rPr lang="en-US" sz="5457" u="none" dirty="0">
                <a:solidFill>
                  <a:srgbClr val="000000"/>
                </a:solidFill>
                <a:latin typeface="Paytone One"/>
              </a:rPr>
              <a:t> </a:t>
            </a:r>
            <a:r>
              <a:rPr lang="en-US" sz="5457" u="none" dirty="0" err="1">
                <a:solidFill>
                  <a:srgbClr val="000000"/>
                </a:solidFill>
                <a:latin typeface="Paytone One"/>
              </a:rPr>
              <a:t>nghiệp</a:t>
            </a:r>
            <a:endParaRPr lang="en-US" sz="5457" u="none" dirty="0">
              <a:solidFill>
                <a:srgbClr val="000000"/>
              </a:solidFill>
              <a:latin typeface="Paytone One"/>
            </a:endParaRPr>
          </a:p>
        </p:txBody>
      </p:sp>
      <p:sp>
        <p:nvSpPr>
          <p:cNvPr id="11" name="TextBox 11"/>
          <p:cNvSpPr txBox="1"/>
          <p:nvPr/>
        </p:nvSpPr>
        <p:spPr>
          <a:xfrm>
            <a:off x="9067800" y="4474816"/>
            <a:ext cx="8191500" cy="3770376"/>
          </a:xfrm>
          <a:prstGeom prst="rect">
            <a:avLst/>
          </a:prstGeom>
        </p:spPr>
        <p:txBody>
          <a:bodyPr lIns="0" tIns="0" rIns="0" bIns="0" rtlCol="0" anchor="t">
            <a:spAutoFit/>
          </a:bodyPr>
          <a:lstStyle/>
          <a:p>
            <a:pPr marL="0" lvl="0" indent="0" algn="l">
              <a:lnSpc>
                <a:spcPts val="3233"/>
              </a:lnSpc>
              <a:spcBef>
                <a:spcPct val="0"/>
              </a:spcBef>
            </a:pPr>
            <a:r>
              <a:rPr lang="en-US" sz="2309" u="none" dirty="0">
                <a:solidFill>
                  <a:srgbClr val="000000"/>
                </a:solidFill>
                <a:latin typeface="Paytone One"/>
              </a:rPr>
              <a:t>-Theo </a:t>
            </a:r>
            <a:r>
              <a:rPr lang="en-US" sz="2309" u="none" dirty="0" err="1">
                <a:solidFill>
                  <a:srgbClr val="000000"/>
                </a:solidFill>
                <a:latin typeface="Paytone One"/>
              </a:rPr>
              <a:t>dõi</a:t>
            </a:r>
            <a:r>
              <a:rPr lang="en-US" sz="2309" u="none" dirty="0">
                <a:solidFill>
                  <a:srgbClr val="000000"/>
                </a:solidFill>
                <a:latin typeface="Paytone One"/>
              </a:rPr>
              <a:t> </a:t>
            </a:r>
            <a:r>
              <a:rPr lang="en-US" sz="2309" u="none" dirty="0" err="1">
                <a:solidFill>
                  <a:srgbClr val="000000"/>
                </a:solidFill>
                <a:latin typeface="Paytone One"/>
              </a:rPr>
              <a:t>độ</a:t>
            </a:r>
            <a:r>
              <a:rPr lang="en-US" sz="2309" u="none" dirty="0">
                <a:solidFill>
                  <a:srgbClr val="000000"/>
                </a:solidFill>
                <a:latin typeface="Paytone One"/>
              </a:rPr>
              <a:t> </a:t>
            </a:r>
            <a:r>
              <a:rPr lang="en-US" sz="2309" u="none" dirty="0" err="1">
                <a:solidFill>
                  <a:srgbClr val="000000"/>
                </a:solidFill>
                <a:latin typeface="Paytone One"/>
              </a:rPr>
              <a:t>ẩm</a:t>
            </a:r>
            <a:r>
              <a:rPr lang="en-US" sz="2309" u="none" dirty="0">
                <a:solidFill>
                  <a:srgbClr val="000000"/>
                </a:solidFill>
                <a:latin typeface="Paytone One"/>
              </a:rPr>
              <a:t> </a:t>
            </a:r>
            <a:r>
              <a:rPr lang="en-US" sz="2309" u="none" dirty="0" err="1">
                <a:solidFill>
                  <a:srgbClr val="000000"/>
                </a:solidFill>
                <a:latin typeface="Paytone One"/>
              </a:rPr>
              <a:t>đất</a:t>
            </a:r>
            <a:r>
              <a:rPr lang="en-US" sz="2309" u="none" dirty="0">
                <a:solidFill>
                  <a:srgbClr val="000000"/>
                </a:solidFill>
                <a:latin typeface="Paytone One"/>
              </a:rPr>
              <a:t> </a:t>
            </a:r>
            <a:r>
              <a:rPr lang="en-US" sz="2309" u="none" dirty="0" err="1">
                <a:solidFill>
                  <a:srgbClr val="000000"/>
                </a:solidFill>
                <a:latin typeface="Paytone One"/>
              </a:rPr>
              <a:t>để</a:t>
            </a:r>
            <a:r>
              <a:rPr lang="en-US" sz="2309" u="none" dirty="0">
                <a:solidFill>
                  <a:srgbClr val="000000"/>
                </a:solidFill>
                <a:latin typeface="Paytone One"/>
              </a:rPr>
              <a:t> </a:t>
            </a:r>
            <a:r>
              <a:rPr lang="en-US" sz="2309" u="none" dirty="0" err="1">
                <a:solidFill>
                  <a:srgbClr val="000000"/>
                </a:solidFill>
                <a:latin typeface="Paytone One"/>
              </a:rPr>
              <a:t>xác</a:t>
            </a:r>
            <a:r>
              <a:rPr lang="en-US" sz="2309" u="none" dirty="0">
                <a:solidFill>
                  <a:srgbClr val="000000"/>
                </a:solidFill>
                <a:latin typeface="Paytone One"/>
              </a:rPr>
              <a:t> </a:t>
            </a:r>
            <a:r>
              <a:rPr lang="en-US" sz="2309" u="none" dirty="0" err="1">
                <a:solidFill>
                  <a:srgbClr val="000000"/>
                </a:solidFill>
                <a:latin typeface="Paytone One"/>
              </a:rPr>
              <a:t>định</a:t>
            </a:r>
            <a:r>
              <a:rPr lang="en-US" sz="2309" u="none" dirty="0">
                <a:solidFill>
                  <a:srgbClr val="000000"/>
                </a:solidFill>
                <a:latin typeface="Paytone One"/>
              </a:rPr>
              <a:t> </a:t>
            </a:r>
            <a:r>
              <a:rPr lang="en-US" sz="2309" u="none" dirty="0" err="1">
                <a:solidFill>
                  <a:srgbClr val="000000"/>
                </a:solidFill>
                <a:latin typeface="Paytone One"/>
              </a:rPr>
              <a:t>thời</a:t>
            </a:r>
            <a:r>
              <a:rPr lang="en-US" sz="2309" u="none" dirty="0">
                <a:solidFill>
                  <a:srgbClr val="000000"/>
                </a:solidFill>
                <a:latin typeface="Paytone One"/>
              </a:rPr>
              <a:t> </a:t>
            </a:r>
            <a:r>
              <a:rPr lang="en-US" sz="2309" u="none" dirty="0" err="1">
                <a:solidFill>
                  <a:srgbClr val="000000"/>
                </a:solidFill>
                <a:latin typeface="Paytone One"/>
              </a:rPr>
              <a:t>điểm</a:t>
            </a:r>
            <a:r>
              <a:rPr lang="en-US" sz="2309" u="none" dirty="0">
                <a:solidFill>
                  <a:srgbClr val="000000"/>
                </a:solidFill>
                <a:latin typeface="Paytone One"/>
              </a:rPr>
              <a:t> </a:t>
            </a:r>
            <a:r>
              <a:rPr lang="en-US" sz="2309" u="none" dirty="0" err="1">
                <a:solidFill>
                  <a:srgbClr val="000000"/>
                </a:solidFill>
                <a:latin typeface="Paytone One"/>
              </a:rPr>
              <a:t>tưới</a:t>
            </a:r>
            <a:r>
              <a:rPr lang="en-US" sz="2309" u="none" dirty="0">
                <a:solidFill>
                  <a:srgbClr val="000000"/>
                </a:solidFill>
                <a:latin typeface="Paytone One"/>
              </a:rPr>
              <a:t> </a:t>
            </a:r>
            <a:r>
              <a:rPr lang="en-US" sz="2309" u="none" dirty="0" err="1">
                <a:solidFill>
                  <a:srgbClr val="000000"/>
                </a:solidFill>
                <a:latin typeface="Paytone One"/>
              </a:rPr>
              <a:t>nước</a:t>
            </a:r>
            <a:r>
              <a:rPr lang="en-US" sz="2309" u="none" dirty="0">
                <a:solidFill>
                  <a:srgbClr val="000000"/>
                </a:solidFill>
                <a:latin typeface="Paytone One"/>
              </a:rPr>
              <a:t> </a:t>
            </a:r>
            <a:r>
              <a:rPr lang="en-US" sz="2309" u="none" dirty="0" err="1">
                <a:solidFill>
                  <a:srgbClr val="000000"/>
                </a:solidFill>
                <a:latin typeface="Paytone One"/>
              </a:rPr>
              <a:t>hiệu</a:t>
            </a:r>
            <a:r>
              <a:rPr lang="en-US" sz="2309" u="none" dirty="0">
                <a:solidFill>
                  <a:srgbClr val="000000"/>
                </a:solidFill>
                <a:latin typeface="Paytone One"/>
              </a:rPr>
              <a:t> </a:t>
            </a:r>
            <a:r>
              <a:rPr lang="en-US" sz="2309" u="none" dirty="0" err="1">
                <a:solidFill>
                  <a:srgbClr val="000000"/>
                </a:solidFill>
                <a:latin typeface="Paytone One"/>
              </a:rPr>
              <a:t>quả</a:t>
            </a:r>
            <a:r>
              <a:rPr lang="en-US" sz="2309" u="none" dirty="0">
                <a:solidFill>
                  <a:srgbClr val="000000"/>
                </a:solidFill>
                <a:latin typeface="Paytone One"/>
              </a:rPr>
              <a:t> </a:t>
            </a:r>
            <a:r>
              <a:rPr lang="en-US" sz="2309" u="none" dirty="0" err="1">
                <a:solidFill>
                  <a:srgbClr val="000000"/>
                </a:solidFill>
                <a:latin typeface="Paytone One"/>
              </a:rPr>
              <a:t>hơn</a:t>
            </a:r>
            <a:r>
              <a:rPr lang="en-US" sz="2309" u="none" dirty="0">
                <a:solidFill>
                  <a:srgbClr val="000000"/>
                </a:solidFill>
                <a:latin typeface="Paytone One"/>
              </a:rPr>
              <a:t> </a:t>
            </a:r>
            <a:r>
              <a:rPr lang="en-US" sz="2309" u="none" dirty="0" err="1">
                <a:solidFill>
                  <a:srgbClr val="000000"/>
                </a:solidFill>
                <a:latin typeface="Paytone One"/>
              </a:rPr>
              <a:t>và</a:t>
            </a:r>
            <a:r>
              <a:rPr lang="en-US" sz="2309" u="none" dirty="0">
                <a:solidFill>
                  <a:srgbClr val="000000"/>
                </a:solidFill>
                <a:latin typeface="Paytone One"/>
              </a:rPr>
              <a:t> </a:t>
            </a:r>
            <a:r>
              <a:rPr lang="en-US" sz="2309" u="none" dirty="0" err="1">
                <a:solidFill>
                  <a:srgbClr val="000000"/>
                </a:solidFill>
                <a:latin typeface="Paytone One"/>
              </a:rPr>
              <a:t>tránh</a:t>
            </a:r>
            <a:r>
              <a:rPr lang="en-US" sz="2309" u="none" dirty="0">
                <a:solidFill>
                  <a:srgbClr val="000000"/>
                </a:solidFill>
                <a:latin typeface="Paytone One"/>
              </a:rPr>
              <a:t> </a:t>
            </a:r>
            <a:r>
              <a:rPr lang="en-US" sz="2309" u="none" dirty="0" err="1">
                <a:solidFill>
                  <a:srgbClr val="000000"/>
                </a:solidFill>
                <a:latin typeface="Paytone One"/>
              </a:rPr>
              <a:t>lãng</a:t>
            </a:r>
            <a:r>
              <a:rPr lang="en-US" sz="2309" u="none" dirty="0">
                <a:solidFill>
                  <a:srgbClr val="000000"/>
                </a:solidFill>
                <a:latin typeface="Paytone One"/>
              </a:rPr>
              <a:t> </a:t>
            </a:r>
            <a:r>
              <a:rPr lang="en-US" sz="2309" u="none" dirty="0" err="1">
                <a:solidFill>
                  <a:srgbClr val="000000"/>
                </a:solidFill>
                <a:latin typeface="Paytone One"/>
              </a:rPr>
              <a:t>phí</a:t>
            </a:r>
            <a:r>
              <a:rPr lang="en-US" sz="2309" u="none" dirty="0">
                <a:solidFill>
                  <a:srgbClr val="000000"/>
                </a:solidFill>
                <a:latin typeface="Paytone One"/>
              </a:rPr>
              <a:t> </a:t>
            </a:r>
            <a:r>
              <a:rPr lang="en-US" sz="2309" u="none" dirty="0" err="1">
                <a:solidFill>
                  <a:srgbClr val="000000"/>
                </a:solidFill>
                <a:latin typeface="Paytone One"/>
              </a:rPr>
              <a:t>nước</a:t>
            </a:r>
            <a:r>
              <a:rPr lang="en-US" sz="2309" u="none" dirty="0">
                <a:solidFill>
                  <a:srgbClr val="000000"/>
                </a:solidFill>
                <a:latin typeface="Paytone One"/>
              </a:rPr>
              <a:t>.</a:t>
            </a:r>
          </a:p>
          <a:p>
            <a:pPr marL="0" lvl="0" indent="0" algn="l">
              <a:lnSpc>
                <a:spcPts val="3653"/>
              </a:lnSpc>
              <a:spcBef>
                <a:spcPct val="0"/>
              </a:spcBef>
            </a:pPr>
            <a:r>
              <a:rPr lang="en-US" sz="2609" u="none" dirty="0">
                <a:solidFill>
                  <a:srgbClr val="000000"/>
                </a:solidFill>
                <a:latin typeface="Paytone One"/>
              </a:rPr>
              <a:t>-</a:t>
            </a:r>
            <a:r>
              <a:rPr lang="en-US" sz="2609" u="none" dirty="0" err="1">
                <a:solidFill>
                  <a:srgbClr val="000000"/>
                </a:solidFill>
                <a:latin typeface="Paytone One"/>
              </a:rPr>
              <a:t>Giám</a:t>
            </a:r>
            <a:r>
              <a:rPr lang="en-US" sz="2609" u="none" dirty="0">
                <a:solidFill>
                  <a:srgbClr val="000000"/>
                </a:solidFill>
                <a:latin typeface="Paytone One"/>
              </a:rPr>
              <a:t> </a:t>
            </a:r>
            <a:r>
              <a:rPr lang="en-US" sz="2609" u="none" dirty="0" err="1">
                <a:solidFill>
                  <a:srgbClr val="000000"/>
                </a:solidFill>
                <a:latin typeface="Paytone One"/>
              </a:rPr>
              <a:t>sát</a:t>
            </a:r>
            <a:r>
              <a:rPr lang="en-US" sz="2609" u="none" dirty="0">
                <a:solidFill>
                  <a:srgbClr val="000000"/>
                </a:solidFill>
                <a:latin typeface="Paytone One"/>
              </a:rPr>
              <a:t> </a:t>
            </a:r>
            <a:r>
              <a:rPr lang="en-US" sz="2609" u="none" dirty="0" err="1">
                <a:solidFill>
                  <a:srgbClr val="000000"/>
                </a:solidFill>
                <a:latin typeface="Paytone One"/>
              </a:rPr>
              <a:t>nhiệt</a:t>
            </a:r>
            <a:r>
              <a:rPr lang="en-US" sz="2609" u="none" dirty="0">
                <a:solidFill>
                  <a:srgbClr val="000000"/>
                </a:solidFill>
                <a:latin typeface="Paytone One"/>
              </a:rPr>
              <a:t> </a:t>
            </a:r>
            <a:r>
              <a:rPr lang="en-US" sz="2609" u="none" dirty="0" err="1">
                <a:solidFill>
                  <a:srgbClr val="000000"/>
                </a:solidFill>
                <a:latin typeface="Paytone One"/>
              </a:rPr>
              <a:t>độ</a:t>
            </a:r>
            <a:r>
              <a:rPr lang="en-US" sz="2609" u="none" dirty="0">
                <a:solidFill>
                  <a:srgbClr val="000000"/>
                </a:solidFill>
                <a:latin typeface="Paytone One"/>
              </a:rPr>
              <a:t> </a:t>
            </a:r>
            <a:r>
              <a:rPr lang="en-US" sz="2609" u="none" dirty="0" err="1">
                <a:solidFill>
                  <a:srgbClr val="000000"/>
                </a:solidFill>
                <a:latin typeface="Paytone One"/>
              </a:rPr>
              <a:t>để</a:t>
            </a:r>
            <a:r>
              <a:rPr lang="en-US" sz="2609" u="none" dirty="0">
                <a:solidFill>
                  <a:srgbClr val="000000"/>
                </a:solidFill>
                <a:latin typeface="Paytone One"/>
              </a:rPr>
              <a:t> </a:t>
            </a:r>
            <a:r>
              <a:rPr lang="en-US" sz="2609" u="none" dirty="0" err="1">
                <a:solidFill>
                  <a:srgbClr val="000000"/>
                </a:solidFill>
                <a:latin typeface="Paytone One"/>
              </a:rPr>
              <a:t>bảo</a:t>
            </a:r>
            <a:r>
              <a:rPr lang="en-US" sz="2609" u="none" dirty="0">
                <a:solidFill>
                  <a:srgbClr val="000000"/>
                </a:solidFill>
                <a:latin typeface="Paytone One"/>
              </a:rPr>
              <a:t> </a:t>
            </a:r>
            <a:r>
              <a:rPr lang="en-US" sz="2609" u="none" dirty="0" err="1">
                <a:solidFill>
                  <a:srgbClr val="000000"/>
                </a:solidFill>
                <a:latin typeface="Paytone One"/>
              </a:rPr>
              <a:t>vệ</a:t>
            </a:r>
            <a:r>
              <a:rPr lang="en-US" sz="2609" u="none" dirty="0">
                <a:solidFill>
                  <a:srgbClr val="000000"/>
                </a:solidFill>
                <a:latin typeface="Paytone One"/>
              </a:rPr>
              <a:t> </a:t>
            </a:r>
            <a:r>
              <a:rPr lang="en-US" sz="2609" u="none" dirty="0" err="1">
                <a:solidFill>
                  <a:srgbClr val="000000"/>
                </a:solidFill>
                <a:latin typeface="Paytone One"/>
              </a:rPr>
              <a:t>cây</a:t>
            </a:r>
            <a:r>
              <a:rPr lang="en-US" sz="2609" u="none" dirty="0">
                <a:solidFill>
                  <a:srgbClr val="000000"/>
                </a:solidFill>
                <a:latin typeface="Paytone One"/>
              </a:rPr>
              <a:t> </a:t>
            </a:r>
            <a:r>
              <a:rPr lang="en-US" sz="2609" u="none" dirty="0" err="1">
                <a:solidFill>
                  <a:srgbClr val="000000"/>
                </a:solidFill>
                <a:latin typeface="Paytone One"/>
              </a:rPr>
              <a:t>trồng</a:t>
            </a:r>
            <a:r>
              <a:rPr lang="en-US" sz="2609" u="none" dirty="0">
                <a:solidFill>
                  <a:srgbClr val="000000"/>
                </a:solidFill>
                <a:latin typeface="Paytone One"/>
              </a:rPr>
              <a:t> </a:t>
            </a:r>
            <a:r>
              <a:rPr lang="en-US" sz="2609" u="none" dirty="0" err="1">
                <a:solidFill>
                  <a:srgbClr val="000000"/>
                </a:solidFill>
                <a:latin typeface="Paytone One"/>
              </a:rPr>
              <a:t>khỏi</a:t>
            </a:r>
            <a:r>
              <a:rPr lang="en-US" sz="2609" u="none" dirty="0">
                <a:solidFill>
                  <a:srgbClr val="000000"/>
                </a:solidFill>
                <a:latin typeface="Paytone One"/>
              </a:rPr>
              <a:t> </a:t>
            </a:r>
            <a:r>
              <a:rPr lang="en-US" sz="2609" u="none" dirty="0" err="1">
                <a:solidFill>
                  <a:srgbClr val="000000"/>
                </a:solidFill>
                <a:latin typeface="Paytone One"/>
              </a:rPr>
              <a:t>bị</a:t>
            </a:r>
            <a:r>
              <a:rPr lang="en-US" sz="2609" u="none" dirty="0">
                <a:solidFill>
                  <a:srgbClr val="000000"/>
                </a:solidFill>
                <a:latin typeface="Paytone One"/>
              </a:rPr>
              <a:t> </a:t>
            </a:r>
            <a:r>
              <a:rPr lang="en-US" sz="2609" u="none" dirty="0" err="1">
                <a:solidFill>
                  <a:srgbClr val="000000"/>
                </a:solidFill>
                <a:latin typeface="Paytone One"/>
              </a:rPr>
              <a:t>hại</a:t>
            </a:r>
            <a:r>
              <a:rPr lang="en-US" sz="2609" u="none" dirty="0">
                <a:solidFill>
                  <a:srgbClr val="000000"/>
                </a:solidFill>
                <a:latin typeface="Paytone One"/>
              </a:rPr>
              <a:t> do </a:t>
            </a:r>
            <a:r>
              <a:rPr lang="en-US" sz="2609" u="none" dirty="0" err="1">
                <a:solidFill>
                  <a:srgbClr val="000000"/>
                </a:solidFill>
                <a:latin typeface="Paytone One"/>
              </a:rPr>
              <a:t>lạnh</a:t>
            </a:r>
            <a:r>
              <a:rPr lang="en-US" sz="2609" u="none" dirty="0">
                <a:solidFill>
                  <a:srgbClr val="000000"/>
                </a:solidFill>
                <a:latin typeface="Paytone One"/>
              </a:rPr>
              <a:t> </a:t>
            </a:r>
            <a:r>
              <a:rPr lang="en-US" sz="2609" u="none" dirty="0" err="1">
                <a:solidFill>
                  <a:srgbClr val="000000"/>
                </a:solidFill>
                <a:latin typeface="Paytone One"/>
              </a:rPr>
              <a:t>hoặc</a:t>
            </a:r>
            <a:r>
              <a:rPr lang="en-US" sz="2609" u="none" dirty="0">
                <a:solidFill>
                  <a:srgbClr val="000000"/>
                </a:solidFill>
                <a:latin typeface="Paytone One"/>
              </a:rPr>
              <a:t> </a:t>
            </a:r>
            <a:r>
              <a:rPr lang="en-US" sz="2609" u="none" dirty="0" err="1">
                <a:solidFill>
                  <a:srgbClr val="000000"/>
                </a:solidFill>
                <a:latin typeface="Paytone One"/>
              </a:rPr>
              <a:t>nóng</a:t>
            </a:r>
            <a:r>
              <a:rPr lang="en-US" sz="2609" u="none" dirty="0">
                <a:solidFill>
                  <a:srgbClr val="000000"/>
                </a:solidFill>
                <a:latin typeface="Paytone One"/>
              </a:rPr>
              <a:t> </a:t>
            </a:r>
            <a:r>
              <a:rPr lang="en-US" sz="2609" u="none" dirty="0" err="1">
                <a:solidFill>
                  <a:srgbClr val="000000"/>
                </a:solidFill>
                <a:latin typeface="Paytone One"/>
              </a:rPr>
              <a:t>quá</a:t>
            </a:r>
            <a:r>
              <a:rPr lang="en-US" sz="2609" u="none" dirty="0">
                <a:solidFill>
                  <a:srgbClr val="000000"/>
                </a:solidFill>
                <a:latin typeface="Paytone One"/>
              </a:rPr>
              <a:t>.</a:t>
            </a:r>
          </a:p>
          <a:p>
            <a:pPr marL="0" lvl="0" indent="0" algn="l">
              <a:lnSpc>
                <a:spcPts val="3233"/>
              </a:lnSpc>
              <a:spcBef>
                <a:spcPct val="0"/>
              </a:spcBef>
            </a:pPr>
            <a:r>
              <a:rPr lang="en-US" sz="2309" u="none" dirty="0">
                <a:solidFill>
                  <a:srgbClr val="000000"/>
                </a:solidFill>
                <a:latin typeface="Paytone One"/>
              </a:rPr>
              <a:t>-</a:t>
            </a:r>
            <a:r>
              <a:rPr lang="en-US" sz="2309" u="none" dirty="0" err="1">
                <a:solidFill>
                  <a:srgbClr val="000000"/>
                </a:solidFill>
                <a:latin typeface="Paytone One"/>
              </a:rPr>
              <a:t>Kiểm</a:t>
            </a:r>
            <a:r>
              <a:rPr lang="en-US" sz="2309" u="none" dirty="0">
                <a:solidFill>
                  <a:srgbClr val="000000"/>
                </a:solidFill>
                <a:latin typeface="Paytone One"/>
              </a:rPr>
              <a:t> </a:t>
            </a:r>
            <a:r>
              <a:rPr lang="en-US" sz="2309" u="none" dirty="0" err="1">
                <a:solidFill>
                  <a:srgbClr val="000000"/>
                </a:solidFill>
                <a:latin typeface="Paytone One"/>
              </a:rPr>
              <a:t>tra</a:t>
            </a:r>
            <a:r>
              <a:rPr lang="en-US" sz="2309" u="none" dirty="0">
                <a:solidFill>
                  <a:srgbClr val="000000"/>
                </a:solidFill>
                <a:latin typeface="Paytone One"/>
              </a:rPr>
              <a:t> </a:t>
            </a:r>
            <a:r>
              <a:rPr lang="en-US" sz="2309" u="none" dirty="0" err="1">
                <a:solidFill>
                  <a:srgbClr val="000000"/>
                </a:solidFill>
                <a:latin typeface="Paytone One"/>
              </a:rPr>
              <a:t>mức</a:t>
            </a:r>
            <a:r>
              <a:rPr lang="en-US" sz="2309" u="none" dirty="0">
                <a:solidFill>
                  <a:srgbClr val="000000"/>
                </a:solidFill>
                <a:latin typeface="Paytone One"/>
              </a:rPr>
              <a:t> </a:t>
            </a:r>
            <a:r>
              <a:rPr lang="en-US" sz="2309" u="none" dirty="0" err="1">
                <a:solidFill>
                  <a:srgbClr val="000000"/>
                </a:solidFill>
                <a:latin typeface="Paytone One"/>
              </a:rPr>
              <a:t>nước</a:t>
            </a:r>
            <a:r>
              <a:rPr lang="en-US" sz="2309" u="none" dirty="0">
                <a:solidFill>
                  <a:srgbClr val="000000"/>
                </a:solidFill>
                <a:latin typeface="Paytone One"/>
              </a:rPr>
              <a:t> </a:t>
            </a:r>
            <a:r>
              <a:rPr lang="en-US" sz="2309" u="none" dirty="0" err="1">
                <a:solidFill>
                  <a:srgbClr val="000000"/>
                </a:solidFill>
                <a:latin typeface="Paytone One"/>
              </a:rPr>
              <a:t>trong</a:t>
            </a:r>
            <a:r>
              <a:rPr lang="en-US" sz="2309" u="none" dirty="0">
                <a:solidFill>
                  <a:srgbClr val="000000"/>
                </a:solidFill>
                <a:latin typeface="Paytone One"/>
              </a:rPr>
              <a:t> </a:t>
            </a:r>
            <a:r>
              <a:rPr lang="en-US" sz="2309" u="none" dirty="0" err="1">
                <a:solidFill>
                  <a:srgbClr val="000000"/>
                </a:solidFill>
                <a:latin typeface="Paytone One"/>
              </a:rPr>
              <a:t>đồng</a:t>
            </a:r>
            <a:r>
              <a:rPr lang="en-US" sz="2309" u="none" dirty="0">
                <a:solidFill>
                  <a:srgbClr val="000000"/>
                </a:solidFill>
                <a:latin typeface="Paytone One"/>
              </a:rPr>
              <a:t> </a:t>
            </a:r>
            <a:r>
              <a:rPr lang="en-US" sz="2309" u="none" dirty="0" err="1">
                <a:solidFill>
                  <a:srgbClr val="000000"/>
                </a:solidFill>
                <a:latin typeface="Paytone One"/>
              </a:rPr>
              <a:t>cỏ</a:t>
            </a:r>
            <a:r>
              <a:rPr lang="en-US" sz="2309" u="none" dirty="0">
                <a:solidFill>
                  <a:srgbClr val="000000"/>
                </a:solidFill>
                <a:latin typeface="Paytone One"/>
              </a:rPr>
              <a:t> </a:t>
            </a:r>
            <a:r>
              <a:rPr lang="en-US" sz="2309" u="none" dirty="0" err="1">
                <a:solidFill>
                  <a:srgbClr val="000000"/>
                </a:solidFill>
                <a:latin typeface="Paytone One"/>
              </a:rPr>
              <a:t>để</a:t>
            </a:r>
            <a:r>
              <a:rPr lang="en-US" sz="2309" u="none" dirty="0">
                <a:solidFill>
                  <a:srgbClr val="000000"/>
                </a:solidFill>
                <a:latin typeface="Paytone One"/>
              </a:rPr>
              <a:t> </a:t>
            </a:r>
            <a:r>
              <a:rPr lang="en-US" sz="2309" u="none" dirty="0" err="1">
                <a:solidFill>
                  <a:srgbClr val="000000"/>
                </a:solidFill>
                <a:latin typeface="Paytone One"/>
              </a:rPr>
              <a:t>quản</a:t>
            </a:r>
            <a:r>
              <a:rPr lang="en-US" sz="2309" u="none" dirty="0">
                <a:solidFill>
                  <a:srgbClr val="000000"/>
                </a:solidFill>
                <a:latin typeface="Paytone One"/>
              </a:rPr>
              <a:t> </a:t>
            </a:r>
            <a:r>
              <a:rPr lang="en-US" sz="2309" u="none" dirty="0" err="1">
                <a:solidFill>
                  <a:srgbClr val="000000"/>
                </a:solidFill>
                <a:latin typeface="Paytone One"/>
              </a:rPr>
              <a:t>lý</a:t>
            </a:r>
            <a:r>
              <a:rPr lang="en-US" sz="2309" u="none" dirty="0">
                <a:solidFill>
                  <a:srgbClr val="000000"/>
                </a:solidFill>
                <a:latin typeface="Paytone One"/>
              </a:rPr>
              <a:t> </a:t>
            </a:r>
            <a:r>
              <a:rPr lang="en-US" sz="2309" u="none" dirty="0" err="1">
                <a:solidFill>
                  <a:srgbClr val="000000"/>
                </a:solidFill>
                <a:latin typeface="Paytone One"/>
              </a:rPr>
              <a:t>việc</a:t>
            </a:r>
            <a:r>
              <a:rPr lang="en-US" sz="2309" u="none" dirty="0">
                <a:solidFill>
                  <a:srgbClr val="000000"/>
                </a:solidFill>
                <a:latin typeface="Paytone One"/>
              </a:rPr>
              <a:t> </a:t>
            </a:r>
            <a:r>
              <a:rPr lang="en-US" sz="2309" u="none" dirty="0" err="1">
                <a:solidFill>
                  <a:srgbClr val="000000"/>
                </a:solidFill>
                <a:latin typeface="Paytone One"/>
              </a:rPr>
              <a:t>chăn</a:t>
            </a:r>
            <a:r>
              <a:rPr lang="en-US" sz="2309" u="none" dirty="0">
                <a:solidFill>
                  <a:srgbClr val="000000"/>
                </a:solidFill>
                <a:latin typeface="Paytone One"/>
              </a:rPr>
              <a:t> </a:t>
            </a:r>
            <a:r>
              <a:rPr lang="en-US" sz="2309" u="none" dirty="0" err="1">
                <a:solidFill>
                  <a:srgbClr val="000000"/>
                </a:solidFill>
                <a:latin typeface="Paytone One"/>
              </a:rPr>
              <a:t>nuôi</a:t>
            </a:r>
            <a:r>
              <a:rPr lang="en-US" sz="2309" u="none" dirty="0">
                <a:solidFill>
                  <a:srgbClr val="000000"/>
                </a:solidFill>
                <a:latin typeface="Paytone One"/>
              </a:rPr>
              <a:t> </a:t>
            </a:r>
            <a:r>
              <a:rPr lang="en-US" sz="2309" u="none" dirty="0" err="1">
                <a:solidFill>
                  <a:srgbClr val="000000"/>
                </a:solidFill>
                <a:latin typeface="Paytone One"/>
              </a:rPr>
              <a:t>gia</a:t>
            </a:r>
            <a:r>
              <a:rPr lang="en-US" sz="2309" u="none" dirty="0">
                <a:solidFill>
                  <a:srgbClr val="000000"/>
                </a:solidFill>
                <a:latin typeface="Paytone One"/>
              </a:rPr>
              <a:t> </a:t>
            </a:r>
            <a:r>
              <a:rPr lang="en-US" sz="2309" u="none" dirty="0" err="1">
                <a:solidFill>
                  <a:srgbClr val="000000"/>
                </a:solidFill>
                <a:latin typeface="Paytone One"/>
              </a:rPr>
              <a:t>súc</a:t>
            </a:r>
            <a:r>
              <a:rPr lang="en-US" sz="2309" u="none" dirty="0">
                <a:solidFill>
                  <a:srgbClr val="000000"/>
                </a:solidFill>
                <a:latin typeface="Paytone One"/>
              </a:rPr>
              <a:t>.</a:t>
            </a:r>
          </a:p>
          <a:p>
            <a:pPr marL="0" lvl="0" indent="0" algn="l">
              <a:lnSpc>
                <a:spcPts val="3233"/>
              </a:lnSpc>
              <a:spcBef>
                <a:spcPct val="0"/>
              </a:spcBef>
            </a:pPr>
            <a:r>
              <a:rPr lang="en-US" sz="2309" u="none" dirty="0">
                <a:solidFill>
                  <a:srgbClr val="000000"/>
                </a:solidFill>
                <a:latin typeface="Paytone One"/>
              </a:rPr>
              <a:t>-</a:t>
            </a:r>
            <a:r>
              <a:rPr lang="en-US" sz="2309" u="none" dirty="0" err="1">
                <a:solidFill>
                  <a:srgbClr val="000000"/>
                </a:solidFill>
                <a:latin typeface="Paytone One"/>
              </a:rPr>
              <a:t>Đo</a:t>
            </a:r>
            <a:r>
              <a:rPr lang="en-US" sz="2309" u="none" dirty="0">
                <a:solidFill>
                  <a:srgbClr val="000000"/>
                </a:solidFill>
                <a:latin typeface="Paytone One"/>
              </a:rPr>
              <a:t> </a:t>
            </a:r>
            <a:r>
              <a:rPr lang="en-US" sz="2309" u="none" dirty="0" err="1">
                <a:solidFill>
                  <a:srgbClr val="000000"/>
                </a:solidFill>
                <a:latin typeface="Paytone One"/>
              </a:rPr>
              <a:t>lường</a:t>
            </a:r>
            <a:r>
              <a:rPr lang="en-US" sz="2309" u="none" dirty="0">
                <a:solidFill>
                  <a:srgbClr val="000000"/>
                </a:solidFill>
                <a:latin typeface="Paytone One"/>
              </a:rPr>
              <a:t> </a:t>
            </a:r>
            <a:r>
              <a:rPr lang="en-US" sz="2309" u="none" dirty="0" err="1">
                <a:solidFill>
                  <a:srgbClr val="000000"/>
                </a:solidFill>
                <a:latin typeface="Paytone One"/>
              </a:rPr>
              <a:t>chất</a:t>
            </a:r>
            <a:r>
              <a:rPr lang="en-US" sz="2309" u="none" dirty="0">
                <a:solidFill>
                  <a:srgbClr val="000000"/>
                </a:solidFill>
                <a:latin typeface="Paytone One"/>
              </a:rPr>
              <a:t> </a:t>
            </a:r>
            <a:r>
              <a:rPr lang="en-US" sz="2309" u="none" dirty="0" err="1">
                <a:solidFill>
                  <a:srgbClr val="000000"/>
                </a:solidFill>
                <a:latin typeface="Paytone One"/>
              </a:rPr>
              <a:t>lượng</a:t>
            </a:r>
            <a:r>
              <a:rPr lang="en-US" sz="2309" u="none" dirty="0">
                <a:solidFill>
                  <a:srgbClr val="000000"/>
                </a:solidFill>
                <a:latin typeface="Paytone One"/>
              </a:rPr>
              <a:t> </a:t>
            </a:r>
            <a:r>
              <a:rPr lang="en-US" sz="2309" u="none" dirty="0" err="1">
                <a:solidFill>
                  <a:srgbClr val="000000"/>
                </a:solidFill>
                <a:latin typeface="Paytone One"/>
              </a:rPr>
              <a:t>không</a:t>
            </a:r>
            <a:r>
              <a:rPr lang="en-US" sz="2309" u="none" dirty="0">
                <a:solidFill>
                  <a:srgbClr val="000000"/>
                </a:solidFill>
                <a:latin typeface="Paytone One"/>
              </a:rPr>
              <a:t> </a:t>
            </a:r>
            <a:r>
              <a:rPr lang="en-US" sz="2309" u="none" dirty="0" err="1">
                <a:solidFill>
                  <a:srgbClr val="000000"/>
                </a:solidFill>
                <a:latin typeface="Paytone One"/>
              </a:rPr>
              <a:t>khí</a:t>
            </a:r>
            <a:r>
              <a:rPr lang="en-US" sz="2309" u="none" dirty="0">
                <a:solidFill>
                  <a:srgbClr val="000000"/>
                </a:solidFill>
                <a:latin typeface="Paytone One"/>
              </a:rPr>
              <a:t> </a:t>
            </a:r>
            <a:r>
              <a:rPr lang="en-US" sz="2309" u="none" dirty="0" err="1">
                <a:solidFill>
                  <a:srgbClr val="000000"/>
                </a:solidFill>
                <a:latin typeface="Paytone One"/>
              </a:rPr>
              <a:t>để</a:t>
            </a:r>
            <a:r>
              <a:rPr lang="en-US" sz="2309" u="none" dirty="0">
                <a:solidFill>
                  <a:srgbClr val="000000"/>
                </a:solidFill>
                <a:latin typeface="Paytone One"/>
              </a:rPr>
              <a:t> </a:t>
            </a:r>
            <a:r>
              <a:rPr lang="en-US" sz="2309" u="none" dirty="0" err="1">
                <a:solidFill>
                  <a:srgbClr val="000000"/>
                </a:solidFill>
                <a:latin typeface="Paytone One"/>
              </a:rPr>
              <a:t>giám</a:t>
            </a:r>
            <a:r>
              <a:rPr lang="en-US" sz="2309" u="none" dirty="0">
                <a:solidFill>
                  <a:srgbClr val="000000"/>
                </a:solidFill>
                <a:latin typeface="Paytone One"/>
              </a:rPr>
              <a:t> </a:t>
            </a:r>
            <a:r>
              <a:rPr lang="en-US" sz="2309" u="none" dirty="0" err="1">
                <a:solidFill>
                  <a:srgbClr val="000000"/>
                </a:solidFill>
                <a:latin typeface="Paytone One"/>
              </a:rPr>
              <a:t>sát</a:t>
            </a:r>
            <a:r>
              <a:rPr lang="en-US" sz="2309" u="none" dirty="0">
                <a:solidFill>
                  <a:srgbClr val="000000"/>
                </a:solidFill>
                <a:latin typeface="Paytone One"/>
              </a:rPr>
              <a:t> </a:t>
            </a:r>
            <a:r>
              <a:rPr lang="en-US" sz="2309" u="none" dirty="0" err="1">
                <a:solidFill>
                  <a:srgbClr val="000000"/>
                </a:solidFill>
                <a:latin typeface="Paytone One"/>
              </a:rPr>
              <a:t>môi</a:t>
            </a:r>
            <a:r>
              <a:rPr lang="en-US" sz="2309" u="none" dirty="0">
                <a:solidFill>
                  <a:srgbClr val="000000"/>
                </a:solidFill>
                <a:latin typeface="Paytone One"/>
              </a:rPr>
              <a:t> </a:t>
            </a:r>
            <a:r>
              <a:rPr lang="en-US" sz="2309" u="none" dirty="0" err="1">
                <a:solidFill>
                  <a:srgbClr val="000000"/>
                </a:solidFill>
                <a:latin typeface="Paytone One"/>
              </a:rPr>
              <a:t>trường</a:t>
            </a:r>
            <a:r>
              <a:rPr lang="en-US" sz="2309" u="none" dirty="0">
                <a:solidFill>
                  <a:srgbClr val="000000"/>
                </a:solidFill>
                <a:latin typeface="Paytone One"/>
              </a:rPr>
              <a:t> </a:t>
            </a:r>
            <a:r>
              <a:rPr lang="en-US" sz="2309" u="none" dirty="0" err="1">
                <a:solidFill>
                  <a:srgbClr val="000000"/>
                </a:solidFill>
                <a:latin typeface="Paytone One"/>
              </a:rPr>
              <a:t>làm</a:t>
            </a:r>
            <a:r>
              <a:rPr lang="en-US" sz="2309" u="none" dirty="0">
                <a:solidFill>
                  <a:srgbClr val="000000"/>
                </a:solidFill>
                <a:latin typeface="Paytone One"/>
              </a:rPr>
              <a:t> </a:t>
            </a:r>
            <a:r>
              <a:rPr lang="en-US" sz="2309" u="none" dirty="0" err="1">
                <a:solidFill>
                  <a:srgbClr val="000000"/>
                </a:solidFill>
                <a:latin typeface="Paytone One"/>
              </a:rPr>
              <a:t>việc</a:t>
            </a:r>
            <a:r>
              <a:rPr lang="en-US" sz="2309" u="none" dirty="0">
                <a:solidFill>
                  <a:srgbClr val="000000"/>
                </a:solidFill>
                <a:latin typeface="Paytone One"/>
              </a:rPr>
              <a:t> </a:t>
            </a:r>
            <a:r>
              <a:rPr lang="en-US" sz="2309" u="none" dirty="0" err="1">
                <a:solidFill>
                  <a:srgbClr val="000000"/>
                </a:solidFill>
                <a:latin typeface="Paytone One"/>
              </a:rPr>
              <a:t>và</a:t>
            </a:r>
            <a:r>
              <a:rPr lang="en-US" sz="2309" u="none" dirty="0">
                <a:solidFill>
                  <a:srgbClr val="000000"/>
                </a:solidFill>
                <a:latin typeface="Paytone One"/>
              </a:rPr>
              <a:t> </a:t>
            </a:r>
            <a:r>
              <a:rPr lang="en-US" sz="2309" u="none" dirty="0" err="1">
                <a:solidFill>
                  <a:srgbClr val="000000"/>
                </a:solidFill>
                <a:latin typeface="Paytone One"/>
              </a:rPr>
              <a:t>cải</a:t>
            </a:r>
            <a:r>
              <a:rPr lang="en-US" sz="2309" u="none" dirty="0">
                <a:solidFill>
                  <a:srgbClr val="000000"/>
                </a:solidFill>
                <a:latin typeface="Paytone One"/>
              </a:rPr>
              <a:t> </a:t>
            </a:r>
            <a:r>
              <a:rPr lang="en-US" sz="2309" u="none" dirty="0" err="1">
                <a:solidFill>
                  <a:srgbClr val="000000"/>
                </a:solidFill>
                <a:latin typeface="Paytone One"/>
              </a:rPr>
              <a:t>thiện</a:t>
            </a:r>
            <a:r>
              <a:rPr lang="en-US" sz="2309" u="none" dirty="0">
                <a:solidFill>
                  <a:srgbClr val="000000"/>
                </a:solidFill>
                <a:latin typeface="Paytone One"/>
              </a:rPr>
              <a:t> </a:t>
            </a:r>
            <a:r>
              <a:rPr lang="en-US" sz="2309" u="none" dirty="0" err="1">
                <a:solidFill>
                  <a:srgbClr val="000000"/>
                </a:solidFill>
                <a:latin typeface="Paytone One"/>
              </a:rPr>
              <a:t>điều</a:t>
            </a:r>
            <a:r>
              <a:rPr lang="en-US" sz="2309" u="none" dirty="0">
                <a:solidFill>
                  <a:srgbClr val="000000"/>
                </a:solidFill>
                <a:latin typeface="Paytone One"/>
              </a:rPr>
              <a:t> </a:t>
            </a:r>
            <a:r>
              <a:rPr lang="en-US" sz="2309" u="none" dirty="0" err="1">
                <a:solidFill>
                  <a:srgbClr val="000000"/>
                </a:solidFill>
                <a:latin typeface="Paytone One"/>
              </a:rPr>
              <a:t>kiện</a:t>
            </a:r>
            <a:r>
              <a:rPr lang="en-US" sz="2309" u="none" dirty="0">
                <a:solidFill>
                  <a:srgbClr val="000000"/>
                </a:solidFill>
                <a:latin typeface="Paytone One"/>
              </a:rPr>
              <a:t> </a:t>
            </a:r>
            <a:r>
              <a:rPr lang="en-US" sz="2309" u="none" dirty="0" err="1">
                <a:solidFill>
                  <a:srgbClr val="000000"/>
                </a:solidFill>
                <a:latin typeface="Paytone One"/>
              </a:rPr>
              <a:t>làm</a:t>
            </a:r>
            <a:r>
              <a:rPr lang="en-US" sz="2309" u="none" dirty="0">
                <a:solidFill>
                  <a:srgbClr val="000000"/>
                </a:solidFill>
                <a:latin typeface="Paytone One"/>
              </a:rPr>
              <a:t> </a:t>
            </a:r>
            <a:r>
              <a:rPr lang="en-US" sz="2309" u="none" dirty="0" err="1">
                <a:solidFill>
                  <a:srgbClr val="000000"/>
                </a:solidFill>
                <a:latin typeface="Paytone One"/>
              </a:rPr>
              <a:t>việc</a:t>
            </a:r>
            <a:r>
              <a:rPr lang="en-US" sz="2309" u="none" dirty="0">
                <a:solidFill>
                  <a:srgbClr val="000000"/>
                </a:solidFill>
                <a:latin typeface="Paytone One"/>
              </a:rPr>
              <a:t> </a:t>
            </a:r>
            <a:r>
              <a:rPr lang="en-US" sz="2309" u="none" dirty="0" err="1">
                <a:solidFill>
                  <a:srgbClr val="000000"/>
                </a:solidFill>
                <a:latin typeface="Paytone One"/>
              </a:rPr>
              <a:t>của</a:t>
            </a:r>
            <a:r>
              <a:rPr lang="en-US" sz="2309" u="none" dirty="0">
                <a:solidFill>
                  <a:srgbClr val="000000"/>
                </a:solidFill>
                <a:latin typeface="Paytone One"/>
              </a:rPr>
              <a:t> </a:t>
            </a:r>
            <a:r>
              <a:rPr lang="en-US" sz="2309" u="none" dirty="0" err="1">
                <a:solidFill>
                  <a:srgbClr val="000000"/>
                </a:solidFill>
                <a:latin typeface="Paytone One"/>
              </a:rPr>
              <a:t>nông</a:t>
            </a:r>
            <a:r>
              <a:rPr lang="en-US" sz="2309" u="none" dirty="0">
                <a:solidFill>
                  <a:srgbClr val="000000"/>
                </a:solidFill>
                <a:latin typeface="Paytone One"/>
              </a:rPr>
              <a:t> </a:t>
            </a:r>
            <a:r>
              <a:rPr lang="en-US" sz="2309" u="none" dirty="0" err="1">
                <a:solidFill>
                  <a:srgbClr val="000000"/>
                </a:solidFill>
                <a:latin typeface="Paytone One"/>
              </a:rPr>
              <a:t>dân</a:t>
            </a:r>
            <a:r>
              <a:rPr lang="en-US" sz="2309" u="none" dirty="0">
                <a:solidFill>
                  <a:srgbClr val="000000"/>
                </a:solidFill>
                <a:latin typeface="Paytone One"/>
              </a:rPr>
              <a:t>.</a:t>
            </a:r>
          </a:p>
        </p:txBody>
      </p:sp>
      <p:sp>
        <p:nvSpPr>
          <p:cNvPr id="12" name="AutoShape 12"/>
          <p:cNvSpPr/>
          <p:nvPr/>
        </p:nvSpPr>
        <p:spPr>
          <a:xfrm>
            <a:off x="0" y="8643379"/>
            <a:ext cx="18302863" cy="0"/>
          </a:xfrm>
          <a:prstGeom prst="line">
            <a:avLst/>
          </a:prstGeom>
          <a:ln w="47625" cap="flat">
            <a:solidFill>
              <a:srgbClr val="004AAD"/>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700000">
            <a:off x="-1017791" y="-974560"/>
            <a:ext cx="8522941" cy="17874064"/>
          </a:xfrm>
          <a:prstGeom prst="rect">
            <a:avLst/>
          </a:prstGeom>
          <a:solidFill>
            <a:srgbClr val="000000"/>
          </a:solidFill>
        </p:spPr>
      </p:sp>
      <p:grpSp>
        <p:nvGrpSpPr>
          <p:cNvPr id="3" name="Group 3"/>
          <p:cNvGrpSpPr>
            <a:grpSpLocks noChangeAspect="1"/>
          </p:cNvGrpSpPr>
          <p:nvPr/>
        </p:nvGrpSpPr>
        <p:grpSpPr>
          <a:xfrm>
            <a:off x="1028700" y="1866751"/>
            <a:ext cx="8114308" cy="6676105"/>
            <a:chOff x="0" y="0"/>
            <a:chExt cx="6184570" cy="5088399"/>
          </a:xfrm>
        </p:grpSpPr>
        <p:sp>
          <p:nvSpPr>
            <p:cNvPr id="4" name="Freeform 4"/>
            <p:cNvSpPr/>
            <p:nvPr/>
          </p:nvSpPr>
          <p:spPr>
            <a:xfrm>
              <a:off x="0" y="0"/>
              <a:ext cx="6184570" cy="5088399"/>
            </a:xfrm>
            <a:custGeom>
              <a:avLst/>
              <a:gdLst/>
              <a:ahLst/>
              <a:cxnLst/>
              <a:rect l="l" t="t" r="r" b="b"/>
              <a:pathLst>
                <a:path w="6184570" h="5088399">
                  <a:moveTo>
                    <a:pt x="2750917" y="2544200"/>
                  </a:moveTo>
                  <a:lnTo>
                    <a:pt x="0" y="5088399"/>
                  </a:lnTo>
                  <a:lnTo>
                    <a:pt x="3433653" y="5088399"/>
                  </a:lnTo>
                  <a:lnTo>
                    <a:pt x="6184570" y="2544200"/>
                  </a:lnTo>
                  <a:lnTo>
                    <a:pt x="3433653" y="0"/>
                  </a:lnTo>
                  <a:lnTo>
                    <a:pt x="0" y="0"/>
                  </a:lnTo>
                  <a:lnTo>
                    <a:pt x="2750917" y="2544200"/>
                  </a:lnTo>
                  <a:close/>
                </a:path>
              </a:pathLst>
            </a:custGeom>
            <a:solidFill>
              <a:srgbClr val="FFFFFF"/>
            </a:solidFill>
          </p:spPr>
        </p:sp>
        <p:sp>
          <p:nvSpPr>
            <p:cNvPr id="5" name="Freeform 5"/>
            <p:cNvSpPr/>
            <p:nvPr/>
          </p:nvSpPr>
          <p:spPr>
            <a:xfrm>
              <a:off x="0" y="0"/>
              <a:ext cx="6184570" cy="5088399"/>
            </a:xfrm>
            <a:custGeom>
              <a:avLst/>
              <a:gdLst/>
              <a:ahLst/>
              <a:cxnLst/>
              <a:rect l="l" t="t" r="r" b="b"/>
              <a:pathLst>
                <a:path w="6184570" h="5088399">
                  <a:moveTo>
                    <a:pt x="2750917" y="2544200"/>
                  </a:moveTo>
                  <a:lnTo>
                    <a:pt x="0" y="5088399"/>
                  </a:lnTo>
                  <a:lnTo>
                    <a:pt x="3433653" y="5088399"/>
                  </a:lnTo>
                  <a:lnTo>
                    <a:pt x="6184570" y="2544200"/>
                  </a:lnTo>
                  <a:lnTo>
                    <a:pt x="3433653" y="0"/>
                  </a:lnTo>
                  <a:lnTo>
                    <a:pt x="0" y="0"/>
                  </a:lnTo>
                  <a:lnTo>
                    <a:pt x="2750917" y="2544200"/>
                  </a:lnTo>
                  <a:close/>
                </a:path>
              </a:pathLst>
            </a:custGeom>
            <a:blipFill>
              <a:blip r:embed="rId2"/>
              <a:stretch>
                <a:fillRect l="-11651" r="-11651"/>
              </a:stretch>
            </a:blipFill>
          </p:spPr>
        </p:sp>
      </p:grpSp>
      <p:sp>
        <p:nvSpPr>
          <p:cNvPr id="6" name="Freeform 6"/>
          <p:cNvSpPr/>
          <p:nvPr/>
        </p:nvSpPr>
        <p:spPr>
          <a:xfrm>
            <a:off x="1028700" y="3944785"/>
            <a:ext cx="1200242" cy="2397430"/>
          </a:xfrm>
          <a:custGeom>
            <a:avLst/>
            <a:gdLst/>
            <a:ahLst/>
            <a:cxnLst/>
            <a:rect l="l" t="t" r="r" b="b"/>
            <a:pathLst>
              <a:path w="1200242" h="2397430">
                <a:moveTo>
                  <a:pt x="0" y="0"/>
                </a:moveTo>
                <a:lnTo>
                  <a:pt x="1200242" y="0"/>
                </a:lnTo>
                <a:lnTo>
                  <a:pt x="1200242" y="2397430"/>
                </a:lnTo>
                <a:lnTo>
                  <a:pt x="0" y="2397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0205355" y="2246917"/>
            <a:ext cx="6718725" cy="5061989"/>
            <a:chOff x="0" y="0"/>
            <a:chExt cx="8958300" cy="6749319"/>
          </a:xfrm>
        </p:grpSpPr>
        <p:sp>
          <p:nvSpPr>
            <p:cNvPr id="8" name="TextBox 8"/>
            <p:cNvSpPr txBox="1"/>
            <p:nvPr/>
          </p:nvSpPr>
          <p:spPr>
            <a:xfrm>
              <a:off x="0" y="6224175"/>
              <a:ext cx="8958300" cy="525144"/>
            </a:xfrm>
            <a:prstGeom prst="rect">
              <a:avLst/>
            </a:prstGeom>
          </p:spPr>
          <p:txBody>
            <a:bodyPr lIns="0" tIns="0" rIns="0" bIns="0" rtlCol="0" anchor="t">
              <a:spAutoFit/>
            </a:bodyPr>
            <a:lstStyle/>
            <a:p>
              <a:pPr marL="0" lvl="0" indent="0" algn="l">
                <a:lnSpc>
                  <a:spcPts val="3360"/>
                </a:lnSpc>
                <a:spcBef>
                  <a:spcPct val="0"/>
                </a:spcBef>
              </a:pPr>
              <a:endParaRPr/>
            </a:p>
          </p:txBody>
        </p:sp>
        <p:sp>
          <p:nvSpPr>
            <p:cNvPr id="9" name="TextBox 9"/>
            <p:cNvSpPr txBox="1"/>
            <p:nvPr/>
          </p:nvSpPr>
          <p:spPr>
            <a:xfrm>
              <a:off x="0" y="152400"/>
              <a:ext cx="8958300" cy="5504063"/>
            </a:xfrm>
            <a:prstGeom prst="rect">
              <a:avLst/>
            </a:prstGeom>
          </p:spPr>
          <p:txBody>
            <a:bodyPr lIns="0" tIns="0" rIns="0" bIns="0" rtlCol="0" anchor="t">
              <a:spAutoFit/>
            </a:bodyPr>
            <a:lstStyle/>
            <a:p>
              <a:pPr marL="0" lvl="0" indent="0">
                <a:lnSpc>
                  <a:spcPts val="8021"/>
                </a:lnSpc>
              </a:pPr>
              <a:r>
                <a:rPr lang="en-US" sz="8021">
                  <a:solidFill>
                    <a:srgbClr val="000000"/>
                  </a:solidFill>
                  <a:latin typeface="Paytone One"/>
                </a:rPr>
                <a:t>Công nghệ mạng cảm biến trong nông nghiệp</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343467"/>
            <a:ext cx="5532090" cy="4955873"/>
            <a:chOff x="0" y="0"/>
            <a:chExt cx="7376120" cy="6607830"/>
          </a:xfrm>
        </p:grpSpPr>
        <p:sp>
          <p:nvSpPr>
            <p:cNvPr id="3" name="TextBox 3"/>
            <p:cNvSpPr txBox="1"/>
            <p:nvPr/>
          </p:nvSpPr>
          <p:spPr>
            <a:xfrm>
              <a:off x="0" y="1938690"/>
              <a:ext cx="7376120" cy="4669141"/>
            </a:xfrm>
            <a:prstGeom prst="rect">
              <a:avLst/>
            </a:prstGeom>
          </p:spPr>
          <p:txBody>
            <a:bodyPr lIns="0" tIns="0" rIns="0" bIns="0" rtlCol="0" anchor="t">
              <a:spAutoFit/>
            </a:bodyPr>
            <a:lstStyle/>
            <a:p>
              <a:pPr marL="0" lvl="0" indent="0" algn="l">
                <a:lnSpc>
                  <a:spcPts val="2809"/>
                </a:lnSpc>
                <a:spcBef>
                  <a:spcPct val="0"/>
                </a:spcBef>
              </a:pPr>
              <a:r>
                <a:rPr lang="en-US" sz="2006" u="none" strike="noStrike">
                  <a:solidFill>
                    <a:srgbClr val="000000"/>
                  </a:solidFill>
                  <a:latin typeface="Paytone One"/>
                </a:rPr>
                <a:t>KIT ESP32 ESP-WROOM-32 được nhập chính hãng từ Espressif có  IC trung tâm là ESP32-D0WDQ6 với nhân xử lý dual-core Xtensa® 32-bit LX6 microprocessors đầy mạnh mẽ, tích hợp chuẩn Wi-Fi 802.11 b/g/n/e/I , Bluetooth BR/EDR &amp; BLE v4.2, ngoài ra còn có 448 KByte ROM,520 KByte SRAM,16 KByte SRAM in RTC, clocks &amp; Times...,thường được sử dụng trong các sản phẩm hoặc nghiên cứu về IoT hiện nay.</a:t>
              </a:r>
            </a:p>
          </p:txBody>
        </p:sp>
        <p:sp>
          <p:nvSpPr>
            <p:cNvPr id="4" name="TextBox 4"/>
            <p:cNvSpPr txBox="1"/>
            <p:nvPr/>
          </p:nvSpPr>
          <p:spPr>
            <a:xfrm>
              <a:off x="0" y="0"/>
              <a:ext cx="7376120" cy="952500"/>
            </a:xfrm>
            <a:prstGeom prst="rect">
              <a:avLst/>
            </a:prstGeom>
          </p:spPr>
          <p:txBody>
            <a:bodyPr lIns="0" tIns="0" rIns="0" bIns="0" rtlCol="0" anchor="t">
              <a:spAutoFit/>
            </a:bodyPr>
            <a:lstStyle/>
            <a:p>
              <a:pPr marL="0" lvl="0" indent="0" algn="l">
                <a:lnSpc>
                  <a:spcPts val="5670"/>
                </a:lnSpc>
                <a:spcBef>
                  <a:spcPct val="0"/>
                </a:spcBef>
              </a:pPr>
              <a:r>
                <a:rPr lang="en-US" sz="4725" u="none" strike="noStrike">
                  <a:solidFill>
                    <a:srgbClr val="000000"/>
                  </a:solidFill>
                  <a:latin typeface="Paytone One"/>
                </a:rPr>
                <a:t>ESP32-Wroom-32</a:t>
              </a:r>
            </a:p>
          </p:txBody>
        </p:sp>
      </p:grpSp>
      <p:sp>
        <p:nvSpPr>
          <p:cNvPr id="5" name="Freeform 5"/>
          <p:cNvSpPr/>
          <p:nvPr/>
        </p:nvSpPr>
        <p:spPr>
          <a:xfrm>
            <a:off x="7883270" y="0"/>
            <a:ext cx="10404730" cy="10287000"/>
          </a:xfrm>
          <a:custGeom>
            <a:avLst/>
            <a:gdLst/>
            <a:ahLst/>
            <a:cxnLst/>
            <a:rect l="l" t="t" r="r" b="b"/>
            <a:pathLst>
              <a:path w="10404730" h="10287000">
                <a:moveTo>
                  <a:pt x="0" y="0"/>
                </a:moveTo>
                <a:lnTo>
                  <a:pt x="10404730" y="0"/>
                </a:lnTo>
                <a:lnTo>
                  <a:pt x="10404730" y="10287000"/>
                </a:lnTo>
                <a:lnTo>
                  <a:pt x="0" y="10287000"/>
                </a:lnTo>
                <a:lnTo>
                  <a:pt x="0" y="0"/>
                </a:lnTo>
                <a:close/>
              </a:path>
            </a:pathLst>
          </a:custGeom>
          <a:blipFill>
            <a:blip r:embed="rId2"/>
            <a:stretch>
              <a:fillRect l="-47284" r="-44311"/>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6436" y="1245552"/>
            <a:ext cx="9322277" cy="8103559"/>
          </a:xfrm>
          <a:custGeom>
            <a:avLst/>
            <a:gdLst/>
            <a:ahLst/>
            <a:cxnLst/>
            <a:rect l="l" t="t" r="r" b="b"/>
            <a:pathLst>
              <a:path w="9322277" h="8103559">
                <a:moveTo>
                  <a:pt x="0" y="0"/>
                </a:moveTo>
                <a:lnTo>
                  <a:pt x="9322277" y="0"/>
                </a:lnTo>
                <a:lnTo>
                  <a:pt x="9322277" y="8103559"/>
                </a:lnTo>
                <a:lnTo>
                  <a:pt x="0" y="8103559"/>
                </a:lnTo>
                <a:lnTo>
                  <a:pt x="0" y="0"/>
                </a:lnTo>
                <a:close/>
              </a:path>
            </a:pathLst>
          </a:custGeom>
          <a:blipFill>
            <a:blip r:embed="rId2"/>
            <a:stretch>
              <a:fillRect l="-4472" r="-2260"/>
            </a:stretch>
          </a:blipFill>
        </p:spPr>
      </p:sp>
      <p:sp>
        <p:nvSpPr>
          <p:cNvPr id="3" name="TextBox 3"/>
          <p:cNvSpPr txBox="1"/>
          <p:nvPr/>
        </p:nvSpPr>
        <p:spPr>
          <a:xfrm>
            <a:off x="11436367" y="2451921"/>
            <a:ext cx="5478927" cy="1047750"/>
          </a:xfrm>
          <a:prstGeom prst="rect">
            <a:avLst/>
          </a:prstGeom>
        </p:spPr>
        <p:txBody>
          <a:bodyPr lIns="0" tIns="0" rIns="0" bIns="0" rtlCol="0" anchor="t">
            <a:spAutoFit/>
          </a:bodyPr>
          <a:lstStyle/>
          <a:p>
            <a:pPr marL="0" lvl="0" indent="0" algn="l">
              <a:lnSpc>
                <a:spcPts val="4199"/>
              </a:lnSpc>
              <a:spcBef>
                <a:spcPct val="0"/>
              </a:spcBef>
            </a:pPr>
            <a:r>
              <a:rPr lang="en-US" sz="3499" u="none">
                <a:solidFill>
                  <a:srgbClr val="000000"/>
                </a:solidFill>
                <a:latin typeface="Paytone One"/>
              </a:rPr>
              <a:t>Mạch Thu Phát RF Lora SX1278 433Mhz Ra-02</a:t>
            </a:r>
          </a:p>
        </p:txBody>
      </p:sp>
      <p:grpSp>
        <p:nvGrpSpPr>
          <p:cNvPr id="4" name="Group 4"/>
          <p:cNvGrpSpPr/>
          <p:nvPr/>
        </p:nvGrpSpPr>
        <p:grpSpPr>
          <a:xfrm>
            <a:off x="10278163" y="6955874"/>
            <a:ext cx="7207413" cy="1143000"/>
            <a:chOff x="0" y="0"/>
            <a:chExt cx="9609885" cy="1524000"/>
          </a:xfrm>
        </p:grpSpPr>
        <p:sp>
          <p:nvSpPr>
            <p:cNvPr id="5" name="TextBox 5"/>
            <p:cNvSpPr txBox="1"/>
            <p:nvPr/>
          </p:nvSpPr>
          <p:spPr>
            <a:xfrm>
              <a:off x="0" y="0"/>
              <a:ext cx="2173648" cy="1524000"/>
            </a:xfrm>
            <a:prstGeom prst="rect">
              <a:avLst/>
            </a:prstGeom>
          </p:spPr>
          <p:txBody>
            <a:bodyPr lIns="0" tIns="0" rIns="0" bIns="0" rtlCol="0" anchor="t">
              <a:spAutoFit/>
            </a:bodyPr>
            <a:lstStyle/>
            <a:p>
              <a:pPr marL="0" lvl="1" indent="0" algn="l">
                <a:lnSpc>
                  <a:spcPts val="9000"/>
                </a:lnSpc>
                <a:spcBef>
                  <a:spcPct val="0"/>
                </a:spcBef>
              </a:pPr>
              <a:r>
                <a:rPr lang="en-US" sz="7500">
                  <a:solidFill>
                    <a:srgbClr val="000000"/>
                  </a:solidFill>
                  <a:latin typeface="Paytone One"/>
                </a:rPr>
                <a:t>0</a:t>
              </a:r>
              <a:r>
                <a:rPr lang="en-US" sz="7500" u="none">
                  <a:solidFill>
                    <a:srgbClr val="000000"/>
                  </a:solidFill>
                  <a:latin typeface="Paytone One"/>
                </a:rPr>
                <a:t>3</a:t>
              </a:r>
            </a:p>
          </p:txBody>
        </p:sp>
        <p:sp>
          <p:nvSpPr>
            <p:cNvPr id="6" name="TextBox 6"/>
            <p:cNvSpPr txBox="1"/>
            <p:nvPr/>
          </p:nvSpPr>
          <p:spPr>
            <a:xfrm>
              <a:off x="2837803" y="673849"/>
              <a:ext cx="6772082" cy="386207"/>
            </a:xfrm>
            <a:prstGeom prst="rect">
              <a:avLst/>
            </a:prstGeom>
          </p:spPr>
          <p:txBody>
            <a:bodyPr lIns="0" tIns="0" rIns="0" bIns="0" rtlCol="0" anchor="t">
              <a:spAutoFit/>
            </a:bodyPr>
            <a:lstStyle/>
            <a:p>
              <a:pPr marL="0" lvl="0" indent="0" algn="l">
                <a:lnSpc>
                  <a:spcPts val="2409"/>
                </a:lnSpc>
              </a:pPr>
              <a:r>
                <a:rPr lang="en-US" sz="1721">
                  <a:solidFill>
                    <a:srgbClr val="000000"/>
                  </a:solidFill>
                  <a:latin typeface="Paytone One"/>
                </a:rPr>
                <a:t>Sử dụng rất nhiều trong các nghiên cứu về IoT.</a:t>
              </a:r>
            </a:p>
          </p:txBody>
        </p:sp>
      </p:grpSp>
      <p:grpSp>
        <p:nvGrpSpPr>
          <p:cNvPr id="7" name="Group 7"/>
          <p:cNvGrpSpPr/>
          <p:nvPr/>
        </p:nvGrpSpPr>
        <p:grpSpPr>
          <a:xfrm>
            <a:off x="10278163" y="5507975"/>
            <a:ext cx="7207413" cy="1143000"/>
            <a:chOff x="0" y="0"/>
            <a:chExt cx="9609885" cy="1524000"/>
          </a:xfrm>
        </p:grpSpPr>
        <p:sp>
          <p:nvSpPr>
            <p:cNvPr id="8" name="TextBox 8"/>
            <p:cNvSpPr txBox="1"/>
            <p:nvPr/>
          </p:nvSpPr>
          <p:spPr>
            <a:xfrm>
              <a:off x="0" y="0"/>
              <a:ext cx="2173648" cy="1524000"/>
            </a:xfrm>
            <a:prstGeom prst="rect">
              <a:avLst/>
            </a:prstGeom>
          </p:spPr>
          <p:txBody>
            <a:bodyPr lIns="0" tIns="0" rIns="0" bIns="0" rtlCol="0" anchor="t">
              <a:spAutoFit/>
            </a:bodyPr>
            <a:lstStyle/>
            <a:p>
              <a:pPr marL="0" lvl="1" indent="0" algn="l">
                <a:lnSpc>
                  <a:spcPts val="9000"/>
                </a:lnSpc>
                <a:spcBef>
                  <a:spcPct val="0"/>
                </a:spcBef>
              </a:pPr>
              <a:r>
                <a:rPr lang="en-US" sz="7500">
                  <a:solidFill>
                    <a:srgbClr val="000000"/>
                  </a:solidFill>
                  <a:latin typeface="Paytone One"/>
                </a:rPr>
                <a:t>0</a:t>
              </a:r>
              <a:r>
                <a:rPr lang="en-US" sz="7500" u="none">
                  <a:solidFill>
                    <a:srgbClr val="000000"/>
                  </a:solidFill>
                  <a:latin typeface="Paytone One"/>
                </a:rPr>
                <a:t>2</a:t>
              </a:r>
            </a:p>
          </p:txBody>
        </p:sp>
        <p:sp>
          <p:nvSpPr>
            <p:cNvPr id="9" name="TextBox 9"/>
            <p:cNvSpPr txBox="1"/>
            <p:nvPr/>
          </p:nvSpPr>
          <p:spPr>
            <a:xfrm>
              <a:off x="2837803" y="-31789"/>
              <a:ext cx="6772082" cy="1555789"/>
            </a:xfrm>
            <a:prstGeom prst="rect">
              <a:avLst/>
            </a:prstGeom>
          </p:spPr>
          <p:txBody>
            <a:bodyPr lIns="0" tIns="0" rIns="0" bIns="0" rtlCol="0" anchor="t">
              <a:spAutoFit/>
            </a:bodyPr>
            <a:lstStyle/>
            <a:p>
              <a:pPr marL="0" lvl="0" indent="0" algn="just">
                <a:lnSpc>
                  <a:spcPts val="2360"/>
                </a:lnSpc>
              </a:pPr>
              <a:r>
                <a:rPr lang="en-US" sz="1686">
                  <a:solidFill>
                    <a:srgbClr val="000000"/>
                  </a:solidFill>
                  <a:latin typeface="Paytone One"/>
                </a:rPr>
                <a:t>Sử dụng chip SX1278 của nhà sản xuất SEMTECH chuẩn giao tiếp LORA (Long Range), chuẩn LORA mang đến hai yếu tố quan trọng là tiết kiệm năng lượng và khoảng cách phát siêu xa,</a:t>
              </a:r>
            </a:p>
          </p:txBody>
        </p:sp>
      </p:grpSp>
      <p:grpSp>
        <p:nvGrpSpPr>
          <p:cNvPr id="10" name="Group 10"/>
          <p:cNvGrpSpPr/>
          <p:nvPr/>
        </p:nvGrpSpPr>
        <p:grpSpPr>
          <a:xfrm>
            <a:off x="10278163" y="4060175"/>
            <a:ext cx="7207413" cy="1143000"/>
            <a:chOff x="0" y="0"/>
            <a:chExt cx="9609885" cy="1524000"/>
          </a:xfrm>
        </p:grpSpPr>
        <p:sp>
          <p:nvSpPr>
            <p:cNvPr id="11" name="TextBox 11"/>
            <p:cNvSpPr txBox="1"/>
            <p:nvPr/>
          </p:nvSpPr>
          <p:spPr>
            <a:xfrm>
              <a:off x="0" y="0"/>
              <a:ext cx="2173648" cy="1524000"/>
            </a:xfrm>
            <a:prstGeom prst="rect">
              <a:avLst/>
            </a:prstGeom>
          </p:spPr>
          <p:txBody>
            <a:bodyPr lIns="0" tIns="0" rIns="0" bIns="0" rtlCol="0" anchor="t">
              <a:spAutoFit/>
            </a:bodyPr>
            <a:lstStyle/>
            <a:p>
              <a:pPr marL="0" lvl="1" indent="0" algn="l">
                <a:lnSpc>
                  <a:spcPts val="9000"/>
                </a:lnSpc>
                <a:spcBef>
                  <a:spcPct val="0"/>
                </a:spcBef>
              </a:pPr>
              <a:r>
                <a:rPr lang="en-US" sz="7500">
                  <a:solidFill>
                    <a:srgbClr val="000000"/>
                  </a:solidFill>
                  <a:latin typeface="Paytone One"/>
                </a:rPr>
                <a:t>0</a:t>
              </a:r>
              <a:r>
                <a:rPr lang="en-US" sz="7500" u="none">
                  <a:solidFill>
                    <a:srgbClr val="000000"/>
                  </a:solidFill>
                  <a:latin typeface="Paytone One"/>
                </a:rPr>
                <a:t>1</a:t>
              </a:r>
            </a:p>
          </p:txBody>
        </p:sp>
        <p:sp>
          <p:nvSpPr>
            <p:cNvPr id="12" name="TextBox 12"/>
            <p:cNvSpPr txBox="1"/>
            <p:nvPr/>
          </p:nvSpPr>
          <p:spPr>
            <a:xfrm>
              <a:off x="2837803" y="107710"/>
              <a:ext cx="6772082" cy="1270481"/>
            </a:xfrm>
            <a:prstGeom prst="rect">
              <a:avLst/>
            </a:prstGeom>
          </p:spPr>
          <p:txBody>
            <a:bodyPr lIns="0" tIns="0" rIns="0" bIns="0" rtlCol="0" anchor="t">
              <a:spAutoFit/>
            </a:bodyPr>
            <a:lstStyle/>
            <a:p>
              <a:pPr marL="0" lvl="0" indent="0" algn="just">
                <a:lnSpc>
                  <a:spcPts val="2605"/>
                </a:lnSpc>
              </a:pPr>
              <a:r>
                <a:rPr lang="en-US" sz="1860" u="none">
                  <a:solidFill>
                    <a:srgbClr val="000000"/>
                  </a:solidFill>
                  <a:latin typeface="Paytone One"/>
                </a:rPr>
                <a:t>Mạch thu phát RF SPI Lora SX1278 433MHz Ra-02 Module Ai-Thinker được sản xuất bởi Ai-Thinker</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828742"/>
            <a:ext cx="5532090" cy="7339673"/>
            <a:chOff x="0" y="0"/>
            <a:chExt cx="7376120" cy="9786230"/>
          </a:xfrm>
        </p:grpSpPr>
        <p:sp>
          <p:nvSpPr>
            <p:cNvPr id="3" name="TextBox 3"/>
            <p:cNvSpPr txBox="1"/>
            <p:nvPr/>
          </p:nvSpPr>
          <p:spPr>
            <a:xfrm>
              <a:off x="0" y="6624990"/>
              <a:ext cx="7376120" cy="3161241"/>
            </a:xfrm>
            <a:prstGeom prst="rect">
              <a:avLst/>
            </a:prstGeom>
          </p:spPr>
          <p:txBody>
            <a:bodyPr lIns="0" tIns="0" rIns="0" bIns="0" rtlCol="0" anchor="t">
              <a:spAutoFit/>
            </a:bodyPr>
            <a:lstStyle/>
            <a:p>
              <a:pPr marL="0" lvl="0" indent="0" algn="just">
                <a:lnSpc>
                  <a:spcPts val="3193"/>
                </a:lnSpc>
                <a:spcBef>
                  <a:spcPct val="0"/>
                </a:spcBef>
              </a:pPr>
              <a:r>
                <a:rPr lang="en-US" sz="2281" u="none" strike="noStrike">
                  <a:solidFill>
                    <a:srgbClr val="000000"/>
                  </a:solidFill>
                  <a:latin typeface="Paytone One"/>
                </a:rPr>
                <a:t>Cảm biến độ ẩm và nhiệt độ DHT11 Temperature Humidity Sensor là cảm biến rất thông dụng hiện nay vì chi phí rẻ và rất dễ lấy dữ liệu thông qua giao tiếp 1 wire (giao tiếp digital 1 dây truyền dữ liệu duy nhất).</a:t>
              </a:r>
            </a:p>
          </p:txBody>
        </p:sp>
        <p:sp>
          <p:nvSpPr>
            <p:cNvPr id="4" name="TextBox 4"/>
            <p:cNvSpPr txBox="1"/>
            <p:nvPr/>
          </p:nvSpPr>
          <p:spPr>
            <a:xfrm>
              <a:off x="0" y="0"/>
              <a:ext cx="7376120" cy="5638800"/>
            </a:xfrm>
            <a:prstGeom prst="rect">
              <a:avLst/>
            </a:prstGeom>
          </p:spPr>
          <p:txBody>
            <a:bodyPr lIns="0" tIns="0" rIns="0" bIns="0" rtlCol="0" anchor="t">
              <a:spAutoFit/>
            </a:bodyPr>
            <a:lstStyle/>
            <a:p>
              <a:pPr marL="0" lvl="0" indent="0" algn="l">
                <a:lnSpc>
                  <a:spcPts val="8381"/>
                </a:lnSpc>
                <a:spcBef>
                  <a:spcPct val="0"/>
                </a:spcBef>
              </a:pPr>
              <a:r>
                <a:rPr lang="en-US" sz="6984" u="none" strike="noStrike">
                  <a:solidFill>
                    <a:srgbClr val="000000"/>
                  </a:solidFill>
                  <a:latin typeface="Paytone One"/>
                </a:rPr>
                <a:t>Cảm biến nhiệt độ - độ ẩm DHT11</a:t>
              </a:r>
            </a:p>
          </p:txBody>
        </p:sp>
      </p:grpSp>
      <p:sp>
        <p:nvSpPr>
          <p:cNvPr id="5" name="Freeform 5"/>
          <p:cNvSpPr/>
          <p:nvPr/>
        </p:nvSpPr>
        <p:spPr>
          <a:xfrm>
            <a:off x="7883270" y="0"/>
            <a:ext cx="10404730" cy="10287000"/>
          </a:xfrm>
          <a:custGeom>
            <a:avLst/>
            <a:gdLst/>
            <a:ahLst/>
            <a:cxnLst/>
            <a:rect l="l" t="t" r="r" b="b"/>
            <a:pathLst>
              <a:path w="10404730" h="10287000">
                <a:moveTo>
                  <a:pt x="0" y="0"/>
                </a:moveTo>
                <a:lnTo>
                  <a:pt x="10404730" y="0"/>
                </a:lnTo>
                <a:lnTo>
                  <a:pt x="10404730" y="10287000"/>
                </a:lnTo>
                <a:lnTo>
                  <a:pt x="0" y="10287000"/>
                </a:lnTo>
                <a:lnTo>
                  <a:pt x="0" y="0"/>
                </a:lnTo>
                <a:close/>
              </a:path>
            </a:pathLst>
          </a:custGeom>
          <a:blipFill>
            <a:blip r:embed="rId2"/>
            <a:stretch>
              <a:fillRect b="-1144"/>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494452"/>
            <a:ext cx="7713258" cy="7298097"/>
          </a:xfrm>
          <a:custGeom>
            <a:avLst/>
            <a:gdLst/>
            <a:ahLst/>
            <a:cxnLst/>
            <a:rect l="l" t="t" r="r" b="b"/>
            <a:pathLst>
              <a:path w="7713258" h="7298097">
                <a:moveTo>
                  <a:pt x="0" y="0"/>
                </a:moveTo>
                <a:lnTo>
                  <a:pt x="7713258" y="0"/>
                </a:lnTo>
                <a:lnTo>
                  <a:pt x="7713258" y="7298096"/>
                </a:lnTo>
                <a:lnTo>
                  <a:pt x="0" y="7298096"/>
                </a:lnTo>
                <a:lnTo>
                  <a:pt x="0" y="0"/>
                </a:lnTo>
                <a:close/>
              </a:path>
            </a:pathLst>
          </a:custGeom>
          <a:blipFill>
            <a:blip r:embed="rId2"/>
            <a:stretch>
              <a:fillRect/>
            </a:stretch>
          </a:blipFill>
        </p:spPr>
      </p:sp>
      <p:grpSp>
        <p:nvGrpSpPr>
          <p:cNvPr id="3" name="Group 3"/>
          <p:cNvGrpSpPr/>
          <p:nvPr/>
        </p:nvGrpSpPr>
        <p:grpSpPr>
          <a:xfrm>
            <a:off x="9711018" y="3493855"/>
            <a:ext cx="7548282" cy="5764445"/>
            <a:chOff x="0" y="0"/>
            <a:chExt cx="10064375" cy="7685926"/>
          </a:xfrm>
        </p:grpSpPr>
        <p:sp>
          <p:nvSpPr>
            <p:cNvPr id="4" name="TextBox 4"/>
            <p:cNvSpPr txBox="1"/>
            <p:nvPr/>
          </p:nvSpPr>
          <p:spPr>
            <a:xfrm>
              <a:off x="0" y="9525"/>
              <a:ext cx="10064375" cy="2581275"/>
            </a:xfrm>
            <a:prstGeom prst="rect">
              <a:avLst/>
            </a:prstGeom>
          </p:spPr>
          <p:txBody>
            <a:bodyPr lIns="0" tIns="0" rIns="0" bIns="0" rtlCol="0" anchor="t">
              <a:spAutoFit/>
            </a:bodyPr>
            <a:lstStyle/>
            <a:p>
              <a:pPr marL="0" lvl="0" indent="0" algn="l">
                <a:lnSpc>
                  <a:spcPts val="7679"/>
                </a:lnSpc>
                <a:spcBef>
                  <a:spcPct val="0"/>
                </a:spcBef>
              </a:pPr>
              <a:r>
                <a:rPr lang="en-US" sz="6399">
                  <a:solidFill>
                    <a:srgbClr val="000000"/>
                  </a:solidFill>
                  <a:latin typeface="Paytone One"/>
                </a:rPr>
                <a:t>Cảm biến độ ẩm đất</a:t>
              </a:r>
            </a:p>
          </p:txBody>
        </p:sp>
        <p:sp>
          <p:nvSpPr>
            <p:cNvPr id="5" name="TextBox 5"/>
            <p:cNvSpPr txBox="1"/>
            <p:nvPr/>
          </p:nvSpPr>
          <p:spPr>
            <a:xfrm>
              <a:off x="0" y="3362761"/>
              <a:ext cx="10064375" cy="4323165"/>
            </a:xfrm>
            <a:prstGeom prst="rect">
              <a:avLst/>
            </a:prstGeom>
          </p:spPr>
          <p:txBody>
            <a:bodyPr lIns="0" tIns="0" rIns="0" bIns="0" rtlCol="0" anchor="t">
              <a:spAutoFit/>
            </a:bodyPr>
            <a:lstStyle/>
            <a:p>
              <a:pPr marL="0" lvl="0" indent="0">
                <a:lnSpc>
                  <a:spcPts val="3723"/>
                </a:lnSpc>
                <a:spcBef>
                  <a:spcPct val="0"/>
                </a:spcBef>
              </a:pPr>
              <a:r>
                <a:rPr lang="en-US" sz="2659">
                  <a:solidFill>
                    <a:srgbClr val="000000"/>
                  </a:solidFill>
                  <a:latin typeface="Paytone One"/>
                </a:rPr>
                <a:t>Cảm biến độ ẩm đất Soil Moisture Sensor thường được sử dụng trong các mô hình tưới nước tự động, vườn thông minh,..., cảm biến giúp xác định độ ẩm của đất  qua đầu dò và trả về giá trị Analog, Digital qua 2 chân tương ứng để giao tiếp với vi điều khiển để thực hiện vô số các ứng dụng khác nhau.</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6000" r="-6499"/>
            </a:stretch>
          </a:blipFill>
        </p:spPr>
      </p:sp>
      <p:sp>
        <p:nvSpPr>
          <p:cNvPr id="3" name="TextBox 3"/>
          <p:cNvSpPr txBox="1"/>
          <p:nvPr/>
        </p:nvSpPr>
        <p:spPr>
          <a:xfrm>
            <a:off x="11245874" y="2468315"/>
            <a:ext cx="5122944" cy="2254391"/>
          </a:xfrm>
          <a:prstGeom prst="rect">
            <a:avLst/>
          </a:prstGeom>
        </p:spPr>
        <p:txBody>
          <a:bodyPr lIns="0" tIns="0" rIns="0" bIns="0" rtlCol="0" anchor="t">
            <a:spAutoFit/>
          </a:bodyPr>
          <a:lstStyle/>
          <a:p>
            <a:pPr marL="0" lvl="0" indent="0">
              <a:lnSpc>
                <a:spcPts val="8757"/>
              </a:lnSpc>
            </a:pPr>
            <a:r>
              <a:rPr lang="en-US" sz="8340">
                <a:solidFill>
                  <a:srgbClr val="000000"/>
                </a:solidFill>
                <a:latin typeface="Paytone One"/>
              </a:rPr>
              <a:t>Cảm biến ánh sáng</a:t>
            </a:r>
          </a:p>
        </p:txBody>
      </p:sp>
      <p:sp>
        <p:nvSpPr>
          <p:cNvPr id="4" name="TextBox 4"/>
          <p:cNvSpPr txBox="1"/>
          <p:nvPr/>
        </p:nvSpPr>
        <p:spPr>
          <a:xfrm>
            <a:off x="11245874" y="6256446"/>
            <a:ext cx="5168852" cy="2333918"/>
          </a:xfrm>
          <a:prstGeom prst="rect">
            <a:avLst/>
          </a:prstGeom>
        </p:spPr>
        <p:txBody>
          <a:bodyPr lIns="0" tIns="0" rIns="0" bIns="0" rtlCol="0" anchor="t">
            <a:spAutoFit/>
          </a:bodyPr>
          <a:lstStyle/>
          <a:p>
            <a:pPr marL="0" lvl="0" indent="0">
              <a:lnSpc>
                <a:spcPts val="3133"/>
              </a:lnSpc>
            </a:pPr>
            <a:r>
              <a:rPr lang="en-US" sz="2238">
                <a:solidFill>
                  <a:srgbClr val="000000"/>
                </a:solidFill>
                <a:latin typeface="Paytone One"/>
              </a:rPr>
              <a:t>Cảm biến cường độ ánh sáng phát hiện cường độ ánh sáng, sử dụng bộ cảm biến photoresistor loại nhạy cảm, cho tín hiệu ổn định, rõ ràng và chính xác hơn so với quang trở độ nhạy có thể tùy chỉnh.</a:t>
            </a:r>
          </a:p>
        </p:txBody>
      </p:sp>
      <p:sp>
        <p:nvSpPr>
          <p:cNvPr id="5" name="AutoShape 5"/>
          <p:cNvSpPr/>
          <p:nvPr/>
        </p:nvSpPr>
        <p:spPr>
          <a:xfrm>
            <a:off x="11245874" y="5513281"/>
            <a:ext cx="5122944" cy="0"/>
          </a:xfrm>
          <a:prstGeom prst="line">
            <a:avLst/>
          </a:prstGeom>
          <a:ln w="38100" cap="flat">
            <a:solidFill>
              <a:srgbClr val="004AAD"/>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125901" y="5226917"/>
            <a:ext cx="10463359" cy="0"/>
          </a:xfrm>
          <a:prstGeom prst="line">
            <a:avLst/>
          </a:prstGeom>
          <a:ln w="9525" cap="flat">
            <a:solidFill>
              <a:srgbClr val="000000"/>
            </a:solidFill>
            <a:prstDash val="solid"/>
            <a:headEnd type="none" w="sm" len="sm"/>
            <a:tailEnd type="none" w="sm" len="sm"/>
          </a:ln>
        </p:spPr>
      </p:sp>
      <p:sp>
        <p:nvSpPr>
          <p:cNvPr id="3" name="AutoShape 3"/>
          <p:cNvSpPr/>
          <p:nvPr/>
        </p:nvSpPr>
        <p:spPr>
          <a:xfrm rot="-5400000">
            <a:off x="9950046" y="5226917"/>
            <a:ext cx="10463359" cy="0"/>
          </a:xfrm>
          <a:prstGeom prst="line">
            <a:avLst/>
          </a:prstGeom>
          <a:ln w="9525" cap="flat">
            <a:solidFill>
              <a:srgbClr val="000000"/>
            </a:solidFill>
            <a:prstDash val="solid"/>
            <a:headEnd type="none" w="sm" len="sm"/>
            <a:tailEnd type="none" w="sm" len="sm"/>
          </a:ln>
        </p:spPr>
      </p:sp>
      <p:sp>
        <p:nvSpPr>
          <p:cNvPr id="4" name="AutoShape 4"/>
          <p:cNvSpPr/>
          <p:nvPr/>
        </p:nvSpPr>
        <p:spPr>
          <a:xfrm rot="-5400000">
            <a:off x="-2060098" y="5226917"/>
            <a:ext cx="10463359" cy="0"/>
          </a:xfrm>
          <a:prstGeom prst="line">
            <a:avLst/>
          </a:prstGeom>
          <a:ln w="9525" cap="flat">
            <a:solidFill>
              <a:srgbClr val="000000"/>
            </a:solidFill>
            <a:prstDash val="solid"/>
            <a:headEnd type="none" w="sm" len="sm"/>
            <a:tailEnd type="none" w="sm" len="sm"/>
          </a:ln>
        </p:spPr>
      </p:sp>
      <p:grpSp>
        <p:nvGrpSpPr>
          <p:cNvPr id="5" name="Group 5"/>
          <p:cNvGrpSpPr/>
          <p:nvPr/>
        </p:nvGrpSpPr>
        <p:grpSpPr>
          <a:xfrm>
            <a:off x="7362343" y="2191746"/>
            <a:ext cx="8047286" cy="7524757"/>
            <a:chOff x="0" y="142875"/>
            <a:chExt cx="10729715" cy="10033009"/>
          </a:xfrm>
        </p:grpSpPr>
        <p:sp>
          <p:nvSpPr>
            <p:cNvPr id="6" name="TextBox 6"/>
            <p:cNvSpPr txBox="1"/>
            <p:nvPr/>
          </p:nvSpPr>
          <p:spPr>
            <a:xfrm>
              <a:off x="0" y="3336406"/>
              <a:ext cx="10729715" cy="6839478"/>
            </a:xfrm>
            <a:prstGeom prst="rect">
              <a:avLst/>
            </a:prstGeom>
          </p:spPr>
          <p:txBody>
            <a:bodyPr lIns="0" tIns="0" rIns="0" bIns="0" rtlCol="0" anchor="t">
              <a:spAutoFit/>
            </a:bodyPr>
            <a:lstStyle/>
            <a:p>
              <a:pPr marL="0" lvl="0" indent="0" algn="just">
                <a:lnSpc>
                  <a:spcPts val="4965"/>
                </a:lnSpc>
              </a:pPr>
              <a:r>
                <a:rPr lang="en-US" sz="4513" b="1" dirty="0">
                  <a:solidFill>
                    <a:srgbClr val="000000"/>
                  </a:solidFill>
                  <a:latin typeface="Paytone One"/>
                </a:rPr>
                <a:t>Led </a:t>
              </a:r>
              <a:r>
                <a:rPr lang="en-US" sz="4513" b="1" dirty="0" err="1">
                  <a:solidFill>
                    <a:srgbClr val="000000"/>
                  </a:solidFill>
                  <a:latin typeface="Paytone One"/>
                </a:rPr>
                <a:t>đục</a:t>
              </a:r>
              <a:r>
                <a:rPr lang="en-US" sz="4513" b="1" dirty="0">
                  <a:solidFill>
                    <a:srgbClr val="000000"/>
                  </a:solidFill>
                  <a:latin typeface="Paytone One"/>
                </a:rPr>
                <a:t> 5mm </a:t>
              </a:r>
              <a:r>
                <a:rPr lang="en-US" sz="4513" b="1" dirty="0" err="1">
                  <a:solidFill>
                    <a:srgbClr val="000000"/>
                  </a:solidFill>
                  <a:latin typeface="Paytone One"/>
                </a:rPr>
                <a:t>xanh</a:t>
              </a:r>
              <a:r>
                <a:rPr lang="en-US" sz="4513" b="1" dirty="0">
                  <a:solidFill>
                    <a:srgbClr val="000000"/>
                  </a:solidFill>
                  <a:latin typeface="Paytone One"/>
                </a:rPr>
                <a:t> </a:t>
              </a:r>
              <a:r>
                <a:rPr lang="en-US" sz="4513" b="1" dirty="0" err="1">
                  <a:solidFill>
                    <a:srgbClr val="000000"/>
                  </a:solidFill>
                  <a:latin typeface="Paytone One"/>
                </a:rPr>
                <a:t>dương</a:t>
              </a:r>
              <a:r>
                <a:rPr lang="en-US" sz="4513" b="1" dirty="0">
                  <a:solidFill>
                    <a:srgbClr val="000000"/>
                  </a:solidFill>
                  <a:latin typeface="Paytone One"/>
                </a:rPr>
                <a:t> </a:t>
              </a:r>
              <a:r>
                <a:rPr lang="en-US" sz="4513" b="1" dirty="0" err="1">
                  <a:solidFill>
                    <a:srgbClr val="000000"/>
                  </a:solidFill>
                  <a:latin typeface="Paytone One"/>
                </a:rPr>
                <a:t>là</a:t>
              </a:r>
              <a:r>
                <a:rPr lang="en-US" sz="4513" b="1" dirty="0">
                  <a:solidFill>
                    <a:srgbClr val="000000"/>
                  </a:solidFill>
                  <a:latin typeface="Paytone One"/>
                </a:rPr>
                <a:t> </a:t>
              </a:r>
              <a:r>
                <a:rPr lang="en-US" sz="4513" b="1" dirty="0" err="1">
                  <a:solidFill>
                    <a:srgbClr val="000000"/>
                  </a:solidFill>
                  <a:latin typeface="Paytone One"/>
                </a:rPr>
                <a:t>loại</a:t>
              </a:r>
              <a:r>
                <a:rPr lang="en-US" sz="4513" b="1" dirty="0">
                  <a:solidFill>
                    <a:srgbClr val="000000"/>
                  </a:solidFill>
                  <a:latin typeface="Paytone One"/>
                </a:rPr>
                <a:t> chip LED </a:t>
              </a:r>
              <a:r>
                <a:rPr lang="en-US" sz="4513" b="1" dirty="0" err="1">
                  <a:solidFill>
                    <a:srgbClr val="000000"/>
                  </a:solidFill>
                  <a:latin typeface="Paytone One"/>
                </a:rPr>
                <a:t>truyền</a:t>
              </a:r>
              <a:r>
                <a:rPr lang="en-US" sz="4513" b="1" dirty="0">
                  <a:solidFill>
                    <a:srgbClr val="000000"/>
                  </a:solidFill>
                  <a:latin typeface="Paytone One"/>
                </a:rPr>
                <a:t> </a:t>
              </a:r>
              <a:r>
                <a:rPr lang="en-US" sz="4513" b="1" dirty="0" err="1">
                  <a:solidFill>
                    <a:srgbClr val="000000"/>
                  </a:solidFill>
                  <a:latin typeface="Paytone One"/>
                </a:rPr>
                <a:t>thống</a:t>
              </a:r>
              <a:r>
                <a:rPr lang="en-US" sz="4513" b="1" dirty="0">
                  <a:solidFill>
                    <a:srgbClr val="000000"/>
                  </a:solidFill>
                  <a:latin typeface="Paytone One"/>
                </a:rPr>
                <a:t> </a:t>
              </a:r>
              <a:r>
                <a:rPr lang="en-US" sz="4513" b="1" dirty="0" err="1">
                  <a:solidFill>
                    <a:srgbClr val="000000"/>
                  </a:solidFill>
                  <a:latin typeface="Paytone One"/>
                </a:rPr>
                <a:t>thường</a:t>
              </a:r>
              <a:r>
                <a:rPr lang="en-US" sz="4513" b="1" dirty="0">
                  <a:solidFill>
                    <a:srgbClr val="000000"/>
                  </a:solidFill>
                  <a:latin typeface="Paytone One"/>
                </a:rPr>
                <a:t> </a:t>
              </a:r>
              <a:r>
                <a:rPr lang="en-US" sz="4513" b="1" dirty="0" err="1">
                  <a:solidFill>
                    <a:srgbClr val="000000"/>
                  </a:solidFill>
                  <a:latin typeface="Paytone One"/>
                </a:rPr>
                <a:t>được</a:t>
              </a:r>
              <a:r>
                <a:rPr lang="en-US" sz="4513" b="1" dirty="0">
                  <a:solidFill>
                    <a:srgbClr val="000000"/>
                  </a:solidFill>
                  <a:latin typeface="Paytone One"/>
                </a:rPr>
                <a:t> </a:t>
              </a:r>
              <a:r>
                <a:rPr lang="en-US" sz="4513" b="1" dirty="0" err="1">
                  <a:solidFill>
                    <a:srgbClr val="000000"/>
                  </a:solidFill>
                  <a:latin typeface="Paytone One"/>
                </a:rPr>
                <a:t>sử</a:t>
              </a:r>
              <a:r>
                <a:rPr lang="en-US" sz="4513" b="1" dirty="0">
                  <a:solidFill>
                    <a:srgbClr val="000000"/>
                  </a:solidFill>
                  <a:latin typeface="Paytone One"/>
                </a:rPr>
                <a:t> </a:t>
              </a:r>
              <a:r>
                <a:rPr lang="en-US" sz="4513" b="1" dirty="0" err="1">
                  <a:solidFill>
                    <a:srgbClr val="000000"/>
                  </a:solidFill>
                  <a:latin typeface="Paytone One"/>
                </a:rPr>
                <a:t>dụng</a:t>
              </a:r>
              <a:r>
                <a:rPr lang="en-US" sz="4513" b="1" dirty="0">
                  <a:solidFill>
                    <a:srgbClr val="000000"/>
                  </a:solidFill>
                  <a:latin typeface="Paytone One"/>
                </a:rPr>
                <a:t> </a:t>
              </a:r>
              <a:r>
                <a:rPr lang="en-US" sz="4513" b="1" dirty="0" err="1">
                  <a:solidFill>
                    <a:srgbClr val="000000"/>
                  </a:solidFill>
                  <a:latin typeface="Paytone One"/>
                </a:rPr>
                <a:t>trong</a:t>
              </a:r>
              <a:r>
                <a:rPr lang="en-US" sz="4513" b="1" dirty="0">
                  <a:solidFill>
                    <a:srgbClr val="000000"/>
                  </a:solidFill>
                  <a:latin typeface="Paytone One"/>
                </a:rPr>
                <a:t> </a:t>
              </a:r>
              <a:r>
                <a:rPr lang="en-US" sz="4513" b="1" dirty="0" err="1">
                  <a:solidFill>
                    <a:srgbClr val="000000"/>
                  </a:solidFill>
                  <a:latin typeface="Paytone One"/>
                </a:rPr>
                <a:t>các</a:t>
              </a:r>
              <a:r>
                <a:rPr lang="en-US" sz="4513" b="1" dirty="0">
                  <a:solidFill>
                    <a:srgbClr val="000000"/>
                  </a:solidFill>
                  <a:latin typeface="Paytone One"/>
                </a:rPr>
                <a:t> </a:t>
              </a:r>
              <a:r>
                <a:rPr lang="en-US" sz="4513" b="1" dirty="0" err="1">
                  <a:solidFill>
                    <a:srgbClr val="000000"/>
                  </a:solidFill>
                  <a:latin typeface="Paytone One"/>
                </a:rPr>
                <a:t>thiết</a:t>
              </a:r>
              <a:r>
                <a:rPr lang="en-US" sz="4513" b="1" dirty="0">
                  <a:solidFill>
                    <a:srgbClr val="000000"/>
                  </a:solidFill>
                  <a:latin typeface="Paytone One"/>
                </a:rPr>
                <a:t> </a:t>
              </a:r>
              <a:r>
                <a:rPr lang="en-US" sz="4513" b="1" dirty="0" err="1">
                  <a:solidFill>
                    <a:srgbClr val="000000"/>
                  </a:solidFill>
                  <a:latin typeface="Paytone One"/>
                </a:rPr>
                <a:t>bị</a:t>
              </a:r>
              <a:r>
                <a:rPr lang="en-US" sz="4513" b="1" dirty="0">
                  <a:solidFill>
                    <a:srgbClr val="000000"/>
                  </a:solidFill>
                  <a:latin typeface="Paytone One"/>
                </a:rPr>
                <a:t> </a:t>
              </a:r>
              <a:r>
                <a:rPr lang="en-US" sz="4513" b="1" dirty="0" err="1">
                  <a:solidFill>
                    <a:srgbClr val="000000"/>
                  </a:solidFill>
                  <a:latin typeface="Paytone One"/>
                </a:rPr>
                <a:t>điện</a:t>
              </a:r>
              <a:r>
                <a:rPr lang="en-US" sz="4513" b="1" dirty="0">
                  <a:solidFill>
                    <a:srgbClr val="000000"/>
                  </a:solidFill>
                  <a:latin typeface="Paytone One"/>
                </a:rPr>
                <a:t> </a:t>
              </a:r>
              <a:r>
                <a:rPr lang="en-US" sz="4513" b="1" dirty="0" err="1">
                  <a:solidFill>
                    <a:srgbClr val="000000"/>
                  </a:solidFill>
                  <a:latin typeface="Paytone One"/>
                </a:rPr>
                <a:t>tử</a:t>
              </a:r>
              <a:r>
                <a:rPr lang="en-US" sz="4513" b="1" dirty="0">
                  <a:solidFill>
                    <a:srgbClr val="000000"/>
                  </a:solidFill>
                  <a:latin typeface="Paytone One"/>
                </a:rPr>
                <a:t> </a:t>
              </a:r>
              <a:r>
                <a:rPr lang="en-US" sz="4513" b="1" dirty="0" err="1">
                  <a:solidFill>
                    <a:srgbClr val="000000"/>
                  </a:solidFill>
                  <a:latin typeface="Paytone One"/>
                </a:rPr>
                <a:t>nhỏ</a:t>
              </a:r>
              <a:r>
                <a:rPr lang="en-US" sz="4513" b="1" dirty="0">
                  <a:solidFill>
                    <a:srgbClr val="000000"/>
                  </a:solidFill>
                  <a:latin typeface="Paytone One"/>
                </a:rPr>
                <a:t> . Led </a:t>
              </a:r>
              <a:r>
                <a:rPr lang="en-US" sz="4513" b="1" dirty="0" err="1">
                  <a:solidFill>
                    <a:srgbClr val="000000"/>
                  </a:solidFill>
                  <a:latin typeface="Paytone One"/>
                </a:rPr>
                <a:t>đục</a:t>
              </a:r>
              <a:r>
                <a:rPr lang="en-US" sz="4513" b="1" dirty="0">
                  <a:solidFill>
                    <a:srgbClr val="000000"/>
                  </a:solidFill>
                  <a:latin typeface="Paytone One"/>
                </a:rPr>
                <a:t> 5mm </a:t>
              </a:r>
              <a:r>
                <a:rPr lang="en-US" sz="4513" b="1" dirty="0" err="1">
                  <a:solidFill>
                    <a:srgbClr val="000000"/>
                  </a:solidFill>
                  <a:latin typeface="Paytone One"/>
                </a:rPr>
                <a:t>có</a:t>
              </a:r>
              <a:r>
                <a:rPr lang="en-US" sz="4513" b="1" dirty="0">
                  <a:solidFill>
                    <a:srgbClr val="000000"/>
                  </a:solidFill>
                  <a:latin typeface="Paytone One"/>
                </a:rPr>
                <a:t> </a:t>
              </a:r>
              <a:r>
                <a:rPr lang="en-US" sz="4513" b="1" dirty="0" err="1">
                  <a:solidFill>
                    <a:srgbClr val="000000"/>
                  </a:solidFill>
                  <a:latin typeface="Paytone One"/>
                </a:rPr>
                <a:t>thể</a:t>
              </a:r>
              <a:r>
                <a:rPr lang="en-US" sz="4513" b="1" dirty="0">
                  <a:solidFill>
                    <a:srgbClr val="000000"/>
                  </a:solidFill>
                  <a:latin typeface="Paytone One"/>
                </a:rPr>
                <a:t> </a:t>
              </a:r>
              <a:r>
                <a:rPr lang="en-US" sz="4513" b="1" dirty="0" err="1">
                  <a:solidFill>
                    <a:srgbClr val="000000"/>
                  </a:solidFill>
                  <a:latin typeface="Paytone One"/>
                </a:rPr>
                <a:t>dễ</a:t>
              </a:r>
              <a:r>
                <a:rPr lang="en-US" sz="4513" b="1" dirty="0">
                  <a:solidFill>
                    <a:srgbClr val="000000"/>
                  </a:solidFill>
                  <a:latin typeface="Paytone One"/>
                </a:rPr>
                <a:t> </a:t>
              </a:r>
              <a:r>
                <a:rPr lang="en-US" sz="4513" b="1" dirty="0" err="1">
                  <a:solidFill>
                    <a:srgbClr val="000000"/>
                  </a:solidFill>
                  <a:latin typeface="Paytone One"/>
                </a:rPr>
                <a:t>dàng</a:t>
              </a:r>
              <a:r>
                <a:rPr lang="en-US" sz="4513" b="1" dirty="0">
                  <a:solidFill>
                    <a:srgbClr val="000000"/>
                  </a:solidFill>
                  <a:latin typeface="Paytone One"/>
                </a:rPr>
                <a:t> </a:t>
              </a:r>
              <a:r>
                <a:rPr lang="en-US" sz="4513" b="1" dirty="0" err="1">
                  <a:solidFill>
                    <a:srgbClr val="000000"/>
                  </a:solidFill>
                  <a:latin typeface="Paytone One"/>
                </a:rPr>
                <a:t>cung</a:t>
              </a:r>
              <a:r>
                <a:rPr lang="en-US" sz="4513" b="1" dirty="0">
                  <a:solidFill>
                    <a:srgbClr val="000000"/>
                  </a:solidFill>
                  <a:latin typeface="Paytone One"/>
                </a:rPr>
                <a:t> </a:t>
              </a:r>
              <a:r>
                <a:rPr lang="en-US" sz="4513" b="1" dirty="0" err="1">
                  <a:solidFill>
                    <a:srgbClr val="000000"/>
                  </a:solidFill>
                  <a:latin typeface="Paytone One"/>
                </a:rPr>
                <a:t>cấp</a:t>
              </a:r>
              <a:r>
                <a:rPr lang="en-US" sz="4513" b="1" dirty="0">
                  <a:solidFill>
                    <a:srgbClr val="000000"/>
                  </a:solidFill>
                  <a:latin typeface="Paytone One"/>
                </a:rPr>
                <a:t> </a:t>
              </a:r>
              <a:r>
                <a:rPr lang="en-US" sz="4513" b="1" dirty="0" err="1">
                  <a:solidFill>
                    <a:srgbClr val="000000"/>
                  </a:solidFill>
                  <a:latin typeface="Paytone One"/>
                </a:rPr>
                <a:t>điện</a:t>
              </a:r>
              <a:r>
                <a:rPr lang="en-US" sz="4513" b="1" dirty="0">
                  <a:solidFill>
                    <a:srgbClr val="000000"/>
                  </a:solidFill>
                  <a:latin typeface="Paytone One"/>
                </a:rPr>
                <a:t> </a:t>
              </a:r>
              <a:r>
                <a:rPr lang="en-US" sz="4513" b="1" dirty="0" err="1">
                  <a:solidFill>
                    <a:srgbClr val="000000"/>
                  </a:solidFill>
                  <a:latin typeface="Paytone One"/>
                </a:rPr>
                <a:t>từ</a:t>
              </a:r>
              <a:r>
                <a:rPr lang="en-US" sz="4513" b="1" dirty="0">
                  <a:solidFill>
                    <a:srgbClr val="000000"/>
                  </a:solidFill>
                  <a:latin typeface="Paytone One"/>
                </a:rPr>
                <a:t> </a:t>
              </a:r>
              <a:r>
                <a:rPr lang="en-US" sz="4513" b="1" dirty="0" err="1">
                  <a:solidFill>
                    <a:srgbClr val="000000"/>
                  </a:solidFill>
                  <a:latin typeface="Paytone One"/>
                </a:rPr>
                <a:t>một</a:t>
              </a:r>
              <a:r>
                <a:rPr lang="en-US" sz="4513" b="1" dirty="0">
                  <a:solidFill>
                    <a:srgbClr val="000000"/>
                  </a:solidFill>
                  <a:latin typeface="Paytone One"/>
                </a:rPr>
                <a:t> </a:t>
              </a:r>
              <a:r>
                <a:rPr lang="en-US" sz="4513" b="1" dirty="0" err="1">
                  <a:solidFill>
                    <a:srgbClr val="000000"/>
                  </a:solidFill>
                  <a:latin typeface="Paytone One"/>
                </a:rPr>
                <a:t>nguồn</a:t>
              </a:r>
              <a:r>
                <a:rPr lang="en-US" sz="4513" b="1" dirty="0">
                  <a:solidFill>
                    <a:srgbClr val="000000"/>
                  </a:solidFill>
                  <a:latin typeface="Paytone One"/>
                </a:rPr>
                <a:t> pin </a:t>
              </a:r>
              <a:r>
                <a:rPr lang="en-US" sz="4513" b="1" dirty="0" err="1">
                  <a:solidFill>
                    <a:srgbClr val="000000"/>
                  </a:solidFill>
                  <a:latin typeface="Paytone One"/>
                </a:rPr>
                <a:t>nhỏ</a:t>
              </a:r>
              <a:r>
                <a:rPr lang="en-US" sz="4513" b="1" dirty="0">
                  <a:solidFill>
                    <a:srgbClr val="000000"/>
                  </a:solidFill>
                  <a:latin typeface="Paytone One"/>
                </a:rPr>
                <a:t> </a:t>
              </a:r>
              <a:r>
                <a:rPr lang="en-US" sz="4513" b="1" dirty="0" err="1">
                  <a:solidFill>
                    <a:srgbClr val="000000"/>
                  </a:solidFill>
                  <a:latin typeface="Paytone One"/>
                </a:rPr>
                <a:t>và</a:t>
              </a:r>
              <a:r>
                <a:rPr lang="en-US" sz="4513" b="1" dirty="0">
                  <a:solidFill>
                    <a:srgbClr val="000000"/>
                  </a:solidFill>
                  <a:latin typeface="Paytone One"/>
                </a:rPr>
                <a:t> </a:t>
              </a:r>
              <a:r>
                <a:rPr lang="en-US" sz="4513" b="1" dirty="0" err="1">
                  <a:solidFill>
                    <a:srgbClr val="000000"/>
                  </a:solidFill>
                  <a:latin typeface="Paytone One"/>
                </a:rPr>
                <a:t>phát</a:t>
              </a:r>
              <a:r>
                <a:rPr lang="en-US" sz="4513" b="1" dirty="0">
                  <a:solidFill>
                    <a:srgbClr val="000000"/>
                  </a:solidFill>
                  <a:latin typeface="Paytone One"/>
                </a:rPr>
                <a:t> </a:t>
              </a:r>
              <a:r>
                <a:rPr lang="en-US" sz="4513" b="1" dirty="0" err="1">
                  <a:solidFill>
                    <a:srgbClr val="000000"/>
                  </a:solidFill>
                  <a:latin typeface="Paytone One"/>
                </a:rPr>
                <a:t>sáng</a:t>
              </a:r>
              <a:r>
                <a:rPr lang="en-US" sz="4513" b="1" dirty="0">
                  <a:solidFill>
                    <a:srgbClr val="000000"/>
                  </a:solidFill>
                  <a:latin typeface="Paytone One"/>
                </a:rPr>
                <a:t> </a:t>
              </a:r>
              <a:r>
                <a:rPr lang="en-US" sz="4513" b="1" dirty="0" err="1">
                  <a:solidFill>
                    <a:srgbClr val="000000"/>
                  </a:solidFill>
                  <a:latin typeface="Paytone One"/>
                </a:rPr>
                <a:t>một</a:t>
              </a:r>
              <a:r>
                <a:rPr lang="en-US" sz="4513" b="1" dirty="0">
                  <a:solidFill>
                    <a:srgbClr val="000000"/>
                  </a:solidFill>
                  <a:latin typeface="Paytone One"/>
                </a:rPr>
                <a:t> </a:t>
              </a:r>
              <a:r>
                <a:rPr lang="en-US" sz="4513" b="1" dirty="0" err="1">
                  <a:solidFill>
                    <a:srgbClr val="000000"/>
                  </a:solidFill>
                  <a:latin typeface="Paytone One"/>
                </a:rPr>
                <a:t>thời</a:t>
              </a:r>
              <a:r>
                <a:rPr lang="en-US" sz="4513" b="1" dirty="0">
                  <a:solidFill>
                    <a:srgbClr val="000000"/>
                  </a:solidFill>
                  <a:latin typeface="Paytone One"/>
                </a:rPr>
                <a:t> </a:t>
              </a:r>
              <a:r>
                <a:rPr lang="en-US" sz="4513" b="1" dirty="0" err="1">
                  <a:solidFill>
                    <a:srgbClr val="000000"/>
                  </a:solidFill>
                  <a:latin typeface="Paytone One"/>
                </a:rPr>
                <a:t>gian</a:t>
              </a:r>
              <a:r>
                <a:rPr lang="en-US" sz="4513" b="1" dirty="0">
                  <a:solidFill>
                    <a:srgbClr val="000000"/>
                  </a:solidFill>
                  <a:latin typeface="Paytone One"/>
                </a:rPr>
                <a:t> </a:t>
              </a:r>
              <a:r>
                <a:rPr lang="en-US" sz="4513" b="1" dirty="0" err="1">
                  <a:solidFill>
                    <a:srgbClr val="000000"/>
                  </a:solidFill>
                  <a:latin typeface="Paytone One"/>
                </a:rPr>
                <a:t>dài</a:t>
              </a:r>
              <a:r>
                <a:rPr lang="en-US" sz="4513" b="1" dirty="0">
                  <a:solidFill>
                    <a:srgbClr val="000000"/>
                  </a:solidFill>
                  <a:latin typeface="Paytone One"/>
                </a:rPr>
                <a:t>.</a:t>
              </a:r>
            </a:p>
          </p:txBody>
        </p:sp>
        <p:sp>
          <p:nvSpPr>
            <p:cNvPr id="7" name="TextBox 7"/>
            <p:cNvSpPr txBox="1"/>
            <p:nvPr/>
          </p:nvSpPr>
          <p:spPr>
            <a:xfrm>
              <a:off x="0" y="142875"/>
              <a:ext cx="10729715" cy="2795058"/>
            </a:xfrm>
            <a:prstGeom prst="rect">
              <a:avLst/>
            </a:prstGeom>
          </p:spPr>
          <p:txBody>
            <a:bodyPr lIns="0" tIns="0" rIns="0" bIns="0" rtlCol="0" anchor="t">
              <a:spAutoFit/>
            </a:bodyPr>
            <a:lstStyle/>
            <a:p>
              <a:pPr marL="0" lvl="0" indent="0" algn="just">
                <a:lnSpc>
                  <a:spcPts val="15949"/>
                </a:lnSpc>
              </a:pPr>
              <a:r>
                <a:rPr lang="en-US" sz="14499">
                  <a:solidFill>
                    <a:srgbClr val="000000"/>
                  </a:solidFill>
                  <a:latin typeface="Paytone One"/>
                </a:rPr>
                <a:t>Đèn led</a:t>
              </a:r>
            </a:p>
          </p:txBody>
        </p:sp>
      </p:grpSp>
      <p:grpSp>
        <p:nvGrpSpPr>
          <p:cNvPr id="8" name="Group 8"/>
          <p:cNvGrpSpPr>
            <a:grpSpLocks noChangeAspect="1"/>
          </p:cNvGrpSpPr>
          <p:nvPr/>
        </p:nvGrpSpPr>
        <p:grpSpPr>
          <a:xfrm>
            <a:off x="381000" y="1380429"/>
            <a:ext cx="5765229" cy="8257275"/>
            <a:chOff x="0" y="0"/>
            <a:chExt cx="4433570" cy="6350000"/>
          </a:xfrm>
        </p:grpSpPr>
        <p:sp>
          <p:nvSpPr>
            <p:cNvPr id="9" name="Freeform 9"/>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blipFill>
              <a:blip r:embed="rId2"/>
              <a:stretch>
                <a:fillRect l="-19045" r="-24179"/>
              </a:stretch>
            </a:blip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04500" y="2989940"/>
            <a:ext cx="5532090" cy="5120661"/>
            <a:chOff x="0" y="0"/>
            <a:chExt cx="7376120" cy="6827548"/>
          </a:xfrm>
        </p:grpSpPr>
        <p:sp>
          <p:nvSpPr>
            <p:cNvPr id="3" name="TextBox 3"/>
            <p:cNvSpPr txBox="1"/>
            <p:nvPr/>
          </p:nvSpPr>
          <p:spPr>
            <a:xfrm>
              <a:off x="0" y="2291288"/>
              <a:ext cx="7376120" cy="4536259"/>
            </a:xfrm>
            <a:prstGeom prst="rect">
              <a:avLst/>
            </a:prstGeom>
          </p:spPr>
          <p:txBody>
            <a:bodyPr lIns="0" tIns="0" rIns="0" bIns="0" rtlCol="0" anchor="t">
              <a:spAutoFit/>
            </a:bodyPr>
            <a:lstStyle/>
            <a:p>
              <a:pPr marL="0" lvl="0" indent="0" algn="l">
                <a:lnSpc>
                  <a:spcPts val="3446"/>
                </a:lnSpc>
                <a:spcBef>
                  <a:spcPct val="0"/>
                </a:spcBef>
              </a:pPr>
              <a:r>
                <a:rPr lang="en-US" sz="2461" u="none">
                  <a:solidFill>
                    <a:srgbClr val="000000"/>
                  </a:solidFill>
                  <a:latin typeface="Paytone One"/>
                </a:rPr>
                <a:t>Động cơ bơm chìm mini USB 5V lưu lượng 1,6 lít / phút có kích thước rất nhỏ gọn, sử dụng điện áp 3~5VDC. Vì máy bơm chìm mimi USB 5V này thuộc dạng bơm chìm nên động cơ có khả năng chống nước và hoạt động khi ngâm chìm trong nước.</a:t>
              </a:r>
            </a:p>
          </p:txBody>
        </p:sp>
        <p:sp>
          <p:nvSpPr>
            <p:cNvPr id="4" name="TextBox 4"/>
            <p:cNvSpPr txBox="1"/>
            <p:nvPr/>
          </p:nvSpPr>
          <p:spPr>
            <a:xfrm>
              <a:off x="0" y="171450"/>
              <a:ext cx="7376120" cy="1352550"/>
            </a:xfrm>
            <a:prstGeom prst="rect">
              <a:avLst/>
            </a:prstGeom>
          </p:spPr>
          <p:txBody>
            <a:bodyPr lIns="0" tIns="0" rIns="0" bIns="0" rtlCol="0" anchor="t">
              <a:spAutoFit/>
            </a:bodyPr>
            <a:lstStyle/>
            <a:p>
              <a:pPr marL="0" lvl="0" indent="0" algn="l">
                <a:lnSpc>
                  <a:spcPts val="7275"/>
                </a:lnSpc>
                <a:spcBef>
                  <a:spcPct val="0"/>
                </a:spcBef>
              </a:pPr>
              <a:r>
                <a:rPr lang="en-US" sz="7500" u="none">
                  <a:solidFill>
                    <a:srgbClr val="000000"/>
                  </a:solidFill>
                  <a:latin typeface="Paytone One"/>
                </a:rPr>
                <a:t>Bơm mini</a:t>
              </a:r>
            </a:p>
          </p:txBody>
        </p:sp>
      </p:grpSp>
      <p:grpSp>
        <p:nvGrpSpPr>
          <p:cNvPr id="5" name="Group 5"/>
          <p:cNvGrpSpPr/>
          <p:nvPr/>
        </p:nvGrpSpPr>
        <p:grpSpPr>
          <a:xfrm>
            <a:off x="7531100" y="7976457"/>
            <a:ext cx="1536700" cy="1689100"/>
            <a:chOff x="0" y="0"/>
            <a:chExt cx="404728" cy="444866"/>
          </a:xfrm>
        </p:grpSpPr>
        <p:sp>
          <p:nvSpPr>
            <p:cNvPr id="6" name="Freeform 6"/>
            <p:cNvSpPr/>
            <p:nvPr/>
          </p:nvSpPr>
          <p:spPr>
            <a:xfrm>
              <a:off x="0" y="0"/>
              <a:ext cx="404728" cy="444866"/>
            </a:xfrm>
            <a:custGeom>
              <a:avLst/>
              <a:gdLst/>
              <a:ahLst/>
              <a:cxnLst/>
              <a:rect l="l" t="t" r="r" b="b"/>
              <a:pathLst>
                <a:path w="404728" h="444866">
                  <a:moveTo>
                    <a:pt x="0" y="0"/>
                  </a:moveTo>
                  <a:lnTo>
                    <a:pt x="404728" y="0"/>
                  </a:lnTo>
                  <a:lnTo>
                    <a:pt x="404728" y="444866"/>
                  </a:lnTo>
                  <a:lnTo>
                    <a:pt x="0" y="444866"/>
                  </a:lnTo>
                  <a:close/>
                </a:path>
              </a:pathLst>
            </a:custGeom>
            <a:solidFill>
              <a:srgbClr val="004AAD"/>
            </a:solidFill>
          </p:spPr>
        </p:sp>
        <p:sp>
          <p:nvSpPr>
            <p:cNvPr id="7" name="TextBox 7"/>
            <p:cNvSpPr txBox="1"/>
            <p:nvPr/>
          </p:nvSpPr>
          <p:spPr>
            <a:xfrm>
              <a:off x="0" y="-66675"/>
              <a:ext cx="404728" cy="511541"/>
            </a:xfrm>
            <a:prstGeom prst="rect">
              <a:avLst/>
            </a:prstGeom>
          </p:spPr>
          <p:txBody>
            <a:bodyPr lIns="50800" tIns="50800" rIns="50800" bIns="50800" rtlCol="0" anchor="ctr"/>
            <a:lstStyle/>
            <a:p>
              <a:pPr algn="ctr">
                <a:lnSpc>
                  <a:spcPts val="3150"/>
                </a:lnSpc>
              </a:pPr>
              <a:endParaRPr/>
            </a:p>
          </p:txBody>
        </p:sp>
      </p:grpSp>
      <p:sp>
        <p:nvSpPr>
          <p:cNvPr id="8" name="Freeform 8"/>
          <p:cNvSpPr/>
          <p:nvPr/>
        </p:nvSpPr>
        <p:spPr>
          <a:xfrm>
            <a:off x="702616" y="506179"/>
            <a:ext cx="6969919" cy="9159378"/>
          </a:xfrm>
          <a:custGeom>
            <a:avLst/>
            <a:gdLst/>
            <a:ahLst/>
            <a:cxnLst/>
            <a:rect l="l" t="t" r="r" b="b"/>
            <a:pathLst>
              <a:path w="6969919" h="9159378">
                <a:moveTo>
                  <a:pt x="0" y="0"/>
                </a:moveTo>
                <a:lnTo>
                  <a:pt x="6969919" y="0"/>
                </a:lnTo>
                <a:lnTo>
                  <a:pt x="6969919" y="9159378"/>
                </a:lnTo>
                <a:lnTo>
                  <a:pt x="0" y="9159378"/>
                </a:lnTo>
                <a:lnTo>
                  <a:pt x="0" y="0"/>
                </a:lnTo>
                <a:close/>
              </a:path>
            </a:pathLst>
          </a:custGeom>
          <a:blipFill>
            <a:blip r:embed="rId2"/>
            <a:stretch>
              <a:fillRect l="-13141" r="-18271"/>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10287000"/>
          </a:xfrm>
          <a:prstGeom prst="rect">
            <a:avLst/>
          </a:prstGeom>
          <a:solidFill>
            <a:srgbClr val="004AAD"/>
          </a:solidFill>
        </p:spPr>
      </p:sp>
      <p:sp>
        <p:nvSpPr>
          <p:cNvPr id="3" name="Freeform 3"/>
          <p:cNvSpPr/>
          <p:nvPr/>
        </p:nvSpPr>
        <p:spPr>
          <a:xfrm>
            <a:off x="1061824" y="1047037"/>
            <a:ext cx="7020353" cy="8192925"/>
          </a:xfrm>
          <a:custGeom>
            <a:avLst/>
            <a:gdLst/>
            <a:ahLst/>
            <a:cxnLst/>
            <a:rect l="l" t="t" r="r" b="b"/>
            <a:pathLst>
              <a:path w="7020353" h="8192925">
                <a:moveTo>
                  <a:pt x="0" y="0"/>
                </a:moveTo>
                <a:lnTo>
                  <a:pt x="7020352" y="0"/>
                </a:lnTo>
                <a:lnTo>
                  <a:pt x="7020352" y="8192926"/>
                </a:lnTo>
                <a:lnTo>
                  <a:pt x="0" y="8192926"/>
                </a:lnTo>
                <a:lnTo>
                  <a:pt x="0" y="0"/>
                </a:lnTo>
                <a:close/>
              </a:path>
            </a:pathLst>
          </a:custGeom>
          <a:blipFill>
            <a:blip r:embed="rId2"/>
            <a:stretch>
              <a:fillRect l="-8169" r="-8533"/>
            </a:stretch>
          </a:blipFill>
        </p:spPr>
      </p:sp>
      <p:sp>
        <p:nvSpPr>
          <p:cNvPr id="4" name="TextBox 4"/>
          <p:cNvSpPr txBox="1"/>
          <p:nvPr/>
        </p:nvSpPr>
        <p:spPr>
          <a:xfrm>
            <a:off x="10612421" y="2046333"/>
            <a:ext cx="6227779" cy="1139825"/>
          </a:xfrm>
          <a:prstGeom prst="rect">
            <a:avLst/>
          </a:prstGeom>
        </p:spPr>
        <p:txBody>
          <a:bodyPr lIns="0" tIns="0" rIns="0" bIns="0" rtlCol="0" anchor="t">
            <a:spAutoFit/>
          </a:bodyPr>
          <a:lstStyle/>
          <a:p>
            <a:pPr marL="0" lvl="0" indent="0">
              <a:lnSpc>
                <a:spcPts val="8800"/>
              </a:lnSpc>
            </a:pPr>
            <a:r>
              <a:rPr lang="en-US" sz="8000" u="none">
                <a:solidFill>
                  <a:srgbClr val="000000"/>
                </a:solidFill>
                <a:latin typeface="Paytone One"/>
              </a:rPr>
              <a:t>VsCode</a:t>
            </a:r>
          </a:p>
        </p:txBody>
      </p:sp>
      <p:sp>
        <p:nvSpPr>
          <p:cNvPr id="5" name="TextBox 5"/>
          <p:cNvSpPr txBox="1"/>
          <p:nvPr/>
        </p:nvSpPr>
        <p:spPr>
          <a:xfrm>
            <a:off x="10612421" y="4591050"/>
            <a:ext cx="5618179" cy="2957830"/>
          </a:xfrm>
          <a:prstGeom prst="rect">
            <a:avLst/>
          </a:prstGeom>
        </p:spPr>
        <p:txBody>
          <a:bodyPr lIns="0" tIns="0" rIns="0" bIns="0" rtlCol="0" anchor="t">
            <a:spAutoFit/>
          </a:bodyPr>
          <a:lstStyle/>
          <a:p>
            <a:pPr marL="0" lvl="0" indent="0">
              <a:lnSpc>
                <a:spcPts val="3919"/>
              </a:lnSpc>
            </a:pPr>
            <a:r>
              <a:rPr lang="en-US" sz="2799" u="none">
                <a:solidFill>
                  <a:srgbClr val="000000"/>
                </a:solidFill>
                <a:latin typeface="Paytone One"/>
              </a:rPr>
              <a:t>Visual Studio Code chính là ứng dụng cho phép biên tập, soạn thảo các đoạn code đa nền tảng để hỗ trợ trong quá trình thực hiện xây dựng, thiết kế các phần mềm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8646145">
            <a:off x="9808539" y="-338911"/>
            <a:ext cx="10942628" cy="17874064"/>
          </a:xfrm>
          <a:prstGeom prst="rect">
            <a:avLst/>
          </a:prstGeom>
          <a:solidFill>
            <a:srgbClr val="1E7195"/>
          </a:solidFill>
        </p:spPr>
      </p:sp>
      <p:sp>
        <p:nvSpPr>
          <p:cNvPr id="3" name="Freeform 3"/>
          <p:cNvSpPr/>
          <p:nvPr/>
        </p:nvSpPr>
        <p:spPr>
          <a:xfrm flipH="1">
            <a:off x="0" y="6867258"/>
            <a:ext cx="3576201" cy="3419742"/>
          </a:xfrm>
          <a:custGeom>
            <a:avLst/>
            <a:gdLst/>
            <a:ahLst/>
            <a:cxnLst/>
            <a:rect l="l" t="t" r="r" b="b"/>
            <a:pathLst>
              <a:path w="3576201" h="3419742">
                <a:moveTo>
                  <a:pt x="3576201" y="0"/>
                </a:moveTo>
                <a:lnTo>
                  <a:pt x="0" y="0"/>
                </a:lnTo>
                <a:lnTo>
                  <a:pt x="0" y="3419742"/>
                </a:lnTo>
                <a:lnTo>
                  <a:pt x="3576201" y="3419742"/>
                </a:lnTo>
                <a:lnTo>
                  <a:pt x="3576201"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1029665" y="4062085"/>
          <a:ext cx="16229635" cy="5334000"/>
        </p:xfrm>
        <a:graphic>
          <a:graphicData uri="http://schemas.openxmlformats.org/drawingml/2006/table">
            <a:tbl>
              <a:tblPr/>
              <a:tblGrid>
                <a:gridCol w="6698626">
                  <a:extLst>
                    <a:ext uri="{9D8B030D-6E8A-4147-A177-3AD203B41FA5}">
                      <a16:colId xmlns:a16="http://schemas.microsoft.com/office/drawing/2014/main" val="20000"/>
                    </a:ext>
                  </a:extLst>
                </a:gridCol>
                <a:gridCol w="9531009">
                  <a:extLst>
                    <a:ext uri="{9D8B030D-6E8A-4147-A177-3AD203B41FA5}">
                      <a16:colId xmlns:a16="http://schemas.microsoft.com/office/drawing/2014/main" val="20001"/>
                    </a:ext>
                  </a:extLst>
                </a:gridCol>
              </a:tblGrid>
              <a:tr h="1066800">
                <a:tc>
                  <a:txBody>
                    <a:bodyPr/>
                    <a:lstStyle/>
                    <a:p>
                      <a:pPr algn="ctr">
                        <a:lnSpc>
                          <a:spcPts val="5071"/>
                        </a:lnSpc>
                        <a:defRPr/>
                      </a:pPr>
                      <a:r>
                        <a:rPr lang="en-US" sz="3622">
                          <a:solidFill>
                            <a:srgbClr val="000000"/>
                          </a:solidFill>
                          <a:latin typeface="Paytone One"/>
                        </a:rPr>
                        <a:t>Lưu Ngọc Anh</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lnSpc>
                          <a:spcPts val="5071"/>
                        </a:lnSpc>
                        <a:defRPr/>
                      </a:pPr>
                      <a:r>
                        <a:rPr lang="en-US" sz="3622">
                          <a:solidFill>
                            <a:srgbClr val="000000"/>
                          </a:solidFill>
                          <a:latin typeface="Paytone One"/>
                        </a:rPr>
                        <a:t>-B20DCDT011</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66800">
                <a:tc>
                  <a:txBody>
                    <a:bodyPr/>
                    <a:lstStyle/>
                    <a:p>
                      <a:pPr algn="ctr">
                        <a:lnSpc>
                          <a:spcPts val="5071"/>
                        </a:lnSpc>
                        <a:defRPr/>
                      </a:pPr>
                      <a:r>
                        <a:rPr lang="en-US" sz="3622">
                          <a:solidFill>
                            <a:srgbClr val="000000"/>
                          </a:solidFill>
                          <a:latin typeface="Paytone One"/>
                        </a:rPr>
                        <a:t>Nguyễn Văn An</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lnSpc>
                          <a:spcPts val="5071"/>
                        </a:lnSpc>
                        <a:defRPr/>
                      </a:pPr>
                      <a:r>
                        <a:rPr lang="en-US" sz="3622">
                          <a:solidFill>
                            <a:srgbClr val="000000"/>
                          </a:solidFill>
                          <a:latin typeface="Paytone One"/>
                        </a:rPr>
                        <a:t>-B20DCDT005</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66800">
                <a:tc>
                  <a:txBody>
                    <a:bodyPr/>
                    <a:lstStyle/>
                    <a:p>
                      <a:pPr algn="ctr">
                        <a:lnSpc>
                          <a:spcPts val="5071"/>
                        </a:lnSpc>
                        <a:defRPr/>
                      </a:pPr>
                      <a:r>
                        <a:rPr lang="en-US" sz="3622">
                          <a:solidFill>
                            <a:srgbClr val="000000"/>
                          </a:solidFill>
                          <a:latin typeface="Paytone One"/>
                        </a:rPr>
                        <a:t>Bùi Trung Anh</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lnSpc>
                          <a:spcPts val="5071"/>
                        </a:lnSpc>
                        <a:defRPr/>
                      </a:pPr>
                      <a:r>
                        <a:rPr lang="en-US" sz="3622">
                          <a:solidFill>
                            <a:srgbClr val="000000"/>
                          </a:solidFill>
                          <a:latin typeface="Paytone One"/>
                        </a:rPr>
                        <a:t>-B20DCDT006</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66800">
                <a:tc>
                  <a:txBody>
                    <a:bodyPr/>
                    <a:lstStyle/>
                    <a:p>
                      <a:pPr algn="ctr">
                        <a:lnSpc>
                          <a:spcPts val="5071"/>
                        </a:lnSpc>
                        <a:defRPr/>
                      </a:pPr>
                      <a:r>
                        <a:rPr lang="en-US" sz="3622">
                          <a:solidFill>
                            <a:srgbClr val="000000"/>
                          </a:solidFill>
                          <a:latin typeface="Paytone One"/>
                        </a:rPr>
                        <a:t>Hoàng Tuấn Anh</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lnSpc>
                          <a:spcPts val="5071"/>
                        </a:lnSpc>
                        <a:defRPr/>
                      </a:pPr>
                      <a:r>
                        <a:rPr lang="en-US" sz="3622">
                          <a:solidFill>
                            <a:srgbClr val="000000"/>
                          </a:solidFill>
                          <a:latin typeface="Paytone One"/>
                        </a:rPr>
                        <a:t>-B20DCDT009</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66800">
                <a:tc>
                  <a:txBody>
                    <a:bodyPr/>
                    <a:lstStyle/>
                    <a:p>
                      <a:pPr algn="ctr">
                        <a:lnSpc>
                          <a:spcPts val="5071"/>
                        </a:lnSpc>
                        <a:defRPr/>
                      </a:pPr>
                      <a:r>
                        <a:rPr lang="en-US" sz="3622">
                          <a:solidFill>
                            <a:srgbClr val="000000"/>
                          </a:solidFill>
                          <a:latin typeface="Paytone One"/>
                        </a:rPr>
                        <a:t>Nghiêm Bá Quang Anh</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ctr">
                        <a:lnSpc>
                          <a:spcPts val="5071"/>
                        </a:lnSpc>
                        <a:defRPr/>
                      </a:pPr>
                      <a:r>
                        <a:rPr lang="en-US" sz="3622">
                          <a:solidFill>
                            <a:srgbClr val="000000"/>
                          </a:solidFill>
                          <a:latin typeface="Paytone One"/>
                        </a:rPr>
                        <a:t>-B20DCDT008</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5" name="TextBox 5"/>
          <p:cNvSpPr txBox="1"/>
          <p:nvPr/>
        </p:nvSpPr>
        <p:spPr>
          <a:xfrm>
            <a:off x="1028700" y="1445925"/>
            <a:ext cx="11560636" cy="1143000"/>
          </a:xfrm>
          <a:prstGeom prst="rect">
            <a:avLst/>
          </a:prstGeom>
        </p:spPr>
        <p:txBody>
          <a:bodyPr lIns="0" tIns="0" rIns="0" bIns="0" rtlCol="0" anchor="t">
            <a:spAutoFit/>
          </a:bodyPr>
          <a:lstStyle/>
          <a:p>
            <a:pPr marL="0" lvl="0" indent="0">
              <a:lnSpc>
                <a:spcPts val="9000"/>
              </a:lnSpc>
            </a:pPr>
            <a:r>
              <a:rPr lang="en-US" sz="7500" u="none">
                <a:solidFill>
                  <a:srgbClr val="000000"/>
                </a:solidFill>
                <a:latin typeface="Paytone One"/>
              </a:rPr>
              <a:t>THÀNH VIÊN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914842"/>
            <a:ext cx="5532090" cy="4476616"/>
            <a:chOff x="0" y="0"/>
            <a:chExt cx="7376120" cy="5968822"/>
          </a:xfrm>
        </p:grpSpPr>
        <p:sp>
          <p:nvSpPr>
            <p:cNvPr id="3" name="TextBox 3"/>
            <p:cNvSpPr txBox="1"/>
            <p:nvPr/>
          </p:nvSpPr>
          <p:spPr>
            <a:xfrm>
              <a:off x="0" y="2500665"/>
              <a:ext cx="7376120" cy="3468157"/>
            </a:xfrm>
            <a:prstGeom prst="rect">
              <a:avLst/>
            </a:prstGeom>
          </p:spPr>
          <p:txBody>
            <a:bodyPr lIns="0" tIns="0" rIns="0" bIns="0" rtlCol="0" anchor="t">
              <a:spAutoFit/>
            </a:bodyPr>
            <a:lstStyle/>
            <a:p>
              <a:pPr marL="0" lvl="0" indent="0" algn="just">
                <a:lnSpc>
                  <a:spcPts val="3500"/>
                </a:lnSpc>
                <a:spcBef>
                  <a:spcPct val="0"/>
                </a:spcBef>
              </a:pPr>
              <a:r>
                <a:rPr lang="en-US" sz="2500" u="none" strike="noStrike">
                  <a:solidFill>
                    <a:srgbClr val="000000"/>
                  </a:solidFill>
                  <a:latin typeface="Paytone One"/>
                </a:rPr>
                <a:t>NodeJS không phải là ngôn ngữ lập trình mà là một môi trường runtime chạy JavaScript đa nền tảng và có mã nguồn mở, được sử dụng để chạy các ứng dụng web bên ngoài trình duyệt của client.</a:t>
              </a:r>
            </a:p>
          </p:txBody>
        </p:sp>
        <p:sp>
          <p:nvSpPr>
            <p:cNvPr id="4" name="TextBox 4"/>
            <p:cNvSpPr txBox="1"/>
            <p:nvPr/>
          </p:nvSpPr>
          <p:spPr>
            <a:xfrm>
              <a:off x="0" y="0"/>
              <a:ext cx="7376120" cy="1524000"/>
            </a:xfrm>
            <a:prstGeom prst="rect">
              <a:avLst/>
            </a:prstGeom>
          </p:spPr>
          <p:txBody>
            <a:bodyPr lIns="0" tIns="0" rIns="0" bIns="0" rtlCol="0" anchor="t">
              <a:spAutoFit/>
            </a:bodyPr>
            <a:lstStyle/>
            <a:p>
              <a:pPr marL="0" lvl="0" indent="0" algn="l">
                <a:lnSpc>
                  <a:spcPts val="9000"/>
                </a:lnSpc>
                <a:spcBef>
                  <a:spcPct val="0"/>
                </a:spcBef>
              </a:pPr>
              <a:r>
                <a:rPr lang="en-US" sz="7500" u="none" strike="noStrike">
                  <a:solidFill>
                    <a:srgbClr val="000000"/>
                  </a:solidFill>
                  <a:latin typeface="Paytone One"/>
                </a:rPr>
                <a:t>NodeJs</a:t>
              </a:r>
            </a:p>
          </p:txBody>
        </p:sp>
      </p:grpSp>
      <p:sp>
        <p:nvSpPr>
          <p:cNvPr id="5" name="Freeform 5"/>
          <p:cNvSpPr/>
          <p:nvPr/>
        </p:nvSpPr>
        <p:spPr>
          <a:xfrm>
            <a:off x="7883270" y="0"/>
            <a:ext cx="10404730" cy="10287000"/>
          </a:xfrm>
          <a:custGeom>
            <a:avLst/>
            <a:gdLst/>
            <a:ahLst/>
            <a:cxnLst/>
            <a:rect l="l" t="t" r="r" b="b"/>
            <a:pathLst>
              <a:path w="10404730" h="10287000">
                <a:moveTo>
                  <a:pt x="0" y="0"/>
                </a:moveTo>
                <a:lnTo>
                  <a:pt x="10404730" y="0"/>
                </a:lnTo>
                <a:lnTo>
                  <a:pt x="10404730" y="10287000"/>
                </a:lnTo>
                <a:lnTo>
                  <a:pt x="0" y="10287000"/>
                </a:lnTo>
                <a:lnTo>
                  <a:pt x="0" y="0"/>
                </a:lnTo>
                <a:close/>
              </a:path>
            </a:pathLst>
          </a:custGeom>
          <a:blipFill>
            <a:blip r:embed="rId2"/>
            <a:stretch>
              <a:fillRect l="-22748" r="-52239"/>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043120" y="4232971"/>
            <a:ext cx="6693892" cy="5025329"/>
            <a:chOff x="0" y="0"/>
            <a:chExt cx="8916670" cy="6694043"/>
          </a:xfrm>
        </p:grpSpPr>
        <p:sp>
          <p:nvSpPr>
            <p:cNvPr id="3" name="Freeform 3"/>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2"/>
              <a:stretch>
                <a:fillRect l="-16482" r="-14110"/>
              </a:stretch>
            </a:blipFill>
          </p:spPr>
        </p:sp>
        <p:sp>
          <p:nvSpPr>
            <p:cNvPr id="4" name="Freeform 4"/>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004AAD"/>
            </a:solidFill>
          </p:spPr>
        </p:sp>
      </p:grpSp>
      <p:sp>
        <p:nvSpPr>
          <p:cNvPr id="5" name="TextBox 5"/>
          <p:cNvSpPr txBox="1"/>
          <p:nvPr/>
        </p:nvSpPr>
        <p:spPr>
          <a:xfrm>
            <a:off x="2043120" y="1028700"/>
            <a:ext cx="15216180" cy="1095375"/>
          </a:xfrm>
          <a:prstGeom prst="rect">
            <a:avLst/>
          </a:prstGeom>
        </p:spPr>
        <p:txBody>
          <a:bodyPr lIns="0" tIns="0" rIns="0" bIns="0" rtlCol="0" anchor="t">
            <a:spAutoFit/>
          </a:bodyPr>
          <a:lstStyle/>
          <a:p>
            <a:pPr marL="0" lvl="0" indent="0">
              <a:lnSpc>
                <a:spcPts val="8640"/>
              </a:lnSpc>
            </a:pPr>
            <a:r>
              <a:rPr lang="en-US" sz="7200">
                <a:solidFill>
                  <a:srgbClr val="000000"/>
                </a:solidFill>
                <a:latin typeface="Paytone One"/>
              </a:rPr>
              <a:t>XAMPP</a:t>
            </a:r>
          </a:p>
        </p:txBody>
      </p:sp>
      <p:sp>
        <p:nvSpPr>
          <p:cNvPr id="6" name="TextBox 6"/>
          <p:cNvSpPr txBox="1"/>
          <p:nvPr/>
        </p:nvSpPr>
        <p:spPr>
          <a:xfrm>
            <a:off x="9651210" y="5069236"/>
            <a:ext cx="5026792" cy="3343275"/>
          </a:xfrm>
          <a:prstGeom prst="rect">
            <a:avLst/>
          </a:prstGeom>
        </p:spPr>
        <p:txBody>
          <a:bodyPr lIns="0" tIns="0" rIns="0" bIns="0" rtlCol="0" anchor="t">
            <a:spAutoFit/>
          </a:bodyPr>
          <a:lstStyle/>
          <a:p>
            <a:pPr marL="0" lvl="0" indent="0" algn="just">
              <a:lnSpc>
                <a:spcPts val="3806"/>
              </a:lnSpc>
            </a:pPr>
            <a:r>
              <a:rPr lang="en-US" sz="3171">
                <a:solidFill>
                  <a:srgbClr val="000000"/>
                </a:solidFill>
                <a:latin typeface="Paytone One"/>
              </a:rPr>
              <a:t>AMPP được biết đến là một trong những phần mềm tạo môi trường giả lập server hosting được ưa chuộng, được sử dụng phổ biến rộng rãi trên toàn thế giới hiện nay.</a:t>
            </a:r>
          </a:p>
        </p:txBody>
      </p:sp>
      <p:sp>
        <p:nvSpPr>
          <p:cNvPr id="7" name="AutoShape 7"/>
          <p:cNvSpPr/>
          <p:nvPr/>
        </p:nvSpPr>
        <p:spPr>
          <a:xfrm rot="-5400000">
            <a:off x="-4232535" y="5129212"/>
            <a:ext cx="10551046" cy="0"/>
          </a:xfrm>
          <a:prstGeom prst="line">
            <a:avLst/>
          </a:prstGeom>
          <a:ln w="28575" cap="rnd">
            <a:solidFill>
              <a:srgbClr val="004AAD"/>
            </a:solidFill>
            <a:prstDash val="solid"/>
            <a:headEnd type="none" w="sm" len="sm"/>
            <a:tailEnd type="none" w="sm" len="sm"/>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08640" y="1163920"/>
            <a:ext cx="7959160" cy="7959160"/>
            <a:chOff x="0" y="0"/>
            <a:chExt cx="6350000" cy="6350000"/>
          </a:xfrm>
        </p:grpSpPr>
        <p:sp>
          <p:nvSpPr>
            <p:cNvPr id="3" name="Freeform 3"/>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2"/>
              <a:stretch>
                <a:fillRect l="-31896" r="-39655"/>
              </a:stretch>
            </a:blipFill>
          </p:spPr>
        </p:sp>
      </p:grpSp>
      <p:grpSp>
        <p:nvGrpSpPr>
          <p:cNvPr id="4" name="Group 4"/>
          <p:cNvGrpSpPr/>
          <p:nvPr/>
        </p:nvGrpSpPr>
        <p:grpSpPr>
          <a:xfrm>
            <a:off x="9948476" y="1163920"/>
            <a:ext cx="10595988" cy="7959160"/>
            <a:chOff x="0" y="0"/>
            <a:chExt cx="2790713" cy="2096240"/>
          </a:xfrm>
        </p:grpSpPr>
        <p:sp>
          <p:nvSpPr>
            <p:cNvPr id="5" name="Freeform 5"/>
            <p:cNvSpPr/>
            <p:nvPr/>
          </p:nvSpPr>
          <p:spPr>
            <a:xfrm>
              <a:off x="0" y="0"/>
              <a:ext cx="2790713" cy="2096240"/>
            </a:xfrm>
            <a:custGeom>
              <a:avLst/>
              <a:gdLst/>
              <a:ahLst/>
              <a:cxnLst/>
              <a:rect l="l" t="t" r="r" b="b"/>
              <a:pathLst>
                <a:path w="2790713" h="2096240">
                  <a:moveTo>
                    <a:pt x="18266" y="0"/>
                  </a:moveTo>
                  <a:lnTo>
                    <a:pt x="2772447" y="0"/>
                  </a:lnTo>
                  <a:cubicBezTo>
                    <a:pt x="2782535" y="0"/>
                    <a:pt x="2790713" y="8178"/>
                    <a:pt x="2790713" y="18266"/>
                  </a:cubicBezTo>
                  <a:lnTo>
                    <a:pt x="2790713" y="2077974"/>
                  </a:lnTo>
                  <a:cubicBezTo>
                    <a:pt x="2790713" y="2082818"/>
                    <a:pt x="2788788" y="2087464"/>
                    <a:pt x="2785363" y="2090890"/>
                  </a:cubicBezTo>
                  <a:cubicBezTo>
                    <a:pt x="2781937" y="2094315"/>
                    <a:pt x="2777291" y="2096240"/>
                    <a:pt x="2772447" y="2096240"/>
                  </a:cubicBezTo>
                  <a:lnTo>
                    <a:pt x="18266" y="2096240"/>
                  </a:lnTo>
                  <a:cubicBezTo>
                    <a:pt x="8178" y="2096240"/>
                    <a:pt x="0" y="2088062"/>
                    <a:pt x="0" y="2077974"/>
                  </a:cubicBezTo>
                  <a:lnTo>
                    <a:pt x="0" y="18266"/>
                  </a:lnTo>
                  <a:cubicBezTo>
                    <a:pt x="0" y="8178"/>
                    <a:pt x="8178" y="0"/>
                    <a:pt x="18266" y="0"/>
                  </a:cubicBezTo>
                  <a:close/>
                </a:path>
              </a:pathLst>
            </a:custGeom>
            <a:solidFill>
              <a:srgbClr val="000000">
                <a:alpha val="0"/>
              </a:srgbClr>
            </a:solidFill>
            <a:ln w="19050" cap="rnd">
              <a:solidFill>
                <a:srgbClr val="000000"/>
              </a:solidFill>
              <a:prstDash val="solid"/>
              <a:round/>
            </a:ln>
          </p:spPr>
        </p:sp>
        <p:sp>
          <p:nvSpPr>
            <p:cNvPr id="6" name="TextBox 6"/>
            <p:cNvSpPr txBox="1"/>
            <p:nvPr/>
          </p:nvSpPr>
          <p:spPr>
            <a:xfrm>
              <a:off x="0" y="-66675"/>
              <a:ext cx="2790713" cy="2162915"/>
            </a:xfrm>
            <a:prstGeom prst="rect">
              <a:avLst/>
            </a:prstGeom>
          </p:spPr>
          <p:txBody>
            <a:bodyPr lIns="50800" tIns="50800" rIns="50800" bIns="50800" rtlCol="0" anchor="ctr"/>
            <a:lstStyle/>
            <a:p>
              <a:pPr algn="ctr">
                <a:lnSpc>
                  <a:spcPts val="3150"/>
                </a:lnSpc>
              </a:pPr>
              <a:endParaRPr/>
            </a:p>
          </p:txBody>
        </p:sp>
      </p:grpSp>
      <p:grpSp>
        <p:nvGrpSpPr>
          <p:cNvPr id="7" name="Group 7"/>
          <p:cNvGrpSpPr/>
          <p:nvPr/>
        </p:nvGrpSpPr>
        <p:grpSpPr>
          <a:xfrm>
            <a:off x="10604500" y="2499296"/>
            <a:ext cx="5532090" cy="5288983"/>
            <a:chOff x="0" y="0"/>
            <a:chExt cx="7376120" cy="7051978"/>
          </a:xfrm>
        </p:grpSpPr>
        <p:sp>
          <p:nvSpPr>
            <p:cNvPr id="8" name="TextBox 8"/>
            <p:cNvSpPr txBox="1"/>
            <p:nvPr/>
          </p:nvSpPr>
          <p:spPr>
            <a:xfrm>
              <a:off x="0" y="2069038"/>
              <a:ext cx="7376120" cy="4982939"/>
            </a:xfrm>
            <a:prstGeom prst="rect">
              <a:avLst/>
            </a:prstGeom>
          </p:spPr>
          <p:txBody>
            <a:bodyPr lIns="0" tIns="0" rIns="0" bIns="0" rtlCol="0" anchor="t">
              <a:spAutoFit/>
            </a:bodyPr>
            <a:lstStyle/>
            <a:p>
              <a:pPr marL="0" lvl="0" indent="0" algn="l">
                <a:lnSpc>
                  <a:spcPts val="3334"/>
                </a:lnSpc>
                <a:spcBef>
                  <a:spcPct val="0"/>
                </a:spcBef>
              </a:pPr>
              <a:r>
                <a:rPr lang="en-US" sz="2223">
                  <a:solidFill>
                    <a:srgbClr val="000000"/>
                  </a:solidFill>
                  <a:latin typeface="Paytone One"/>
                </a:rPr>
                <a:t>MySQL là một hệ thống quản trị cơ sở dữ liệu mã nguồn mở (gọi tắt là RDBMS) hoạt động theo mô hình client-server. Với RDBMS là viết tắt của Relational Database Management System. MySQL được tích hợp apache, PHP. MySQL quản lý dữ liệu thông qua các cơ sở dữ liệu. Mỗi cơ sở dữ liệu có thể có nhiều bảng quan hệ chứa dữ liệu.</a:t>
              </a:r>
            </a:p>
          </p:txBody>
        </p:sp>
        <p:sp>
          <p:nvSpPr>
            <p:cNvPr id="9" name="TextBox 9"/>
            <p:cNvSpPr txBox="1"/>
            <p:nvPr/>
          </p:nvSpPr>
          <p:spPr>
            <a:xfrm>
              <a:off x="0" y="0"/>
              <a:ext cx="7376120" cy="1828800"/>
            </a:xfrm>
            <a:prstGeom prst="rect">
              <a:avLst/>
            </a:prstGeom>
          </p:spPr>
          <p:txBody>
            <a:bodyPr lIns="0" tIns="0" rIns="0" bIns="0" rtlCol="0" anchor="t">
              <a:spAutoFit/>
            </a:bodyPr>
            <a:lstStyle/>
            <a:p>
              <a:pPr marL="0" lvl="0" indent="0" algn="l">
                <a:lnSpc>
                  <a:spcPts val="10800"/>
                </a:lnSpc>
                <a:spcBef>
                  <a:spcPct val="0"/>
                </a:spcBef>
              </a:pPr>
              <a:r>
                <a:rPr lang="en-US" sz="9000">
                  <a:solidFill>
                    <a:srgbClr val="000000"/>
                  </a:solidFill>
                  <a:latin typeface="Paytone One"/>
                </a:rPr>
                <a:t>MySQL</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6562" y="7118096"/>
            <a:ext cx="3557230" cy="2608636"/>
          </a:xfrm>
          <a:custGeom>
            <a:avLst/>
            <a:gdLst/>
            <a:ahLst/>
            <a:cxnLst/>
            <a:rect l="l" t="t" r="r" b="b"/>
            <a:pathLst>
              <a:path w="3557230" h="2608636">
                <a:moveTo>
                  <a:pt x="0" y="0"/>
                </a:moveTo>
                <a:lnTo>
                  <a:pt x="3557231" y="0"/>
                </a:lnTo>
                <a:lnTo>
                  <a:pt x="3557231" y="2608635"/>
                </a:lnTo>
                <a:lnTo>
                  <a:pt x="0" y="2608635"/>
                </a:lnTo>
                <a:lnTo>
                  <a:pt x="0" y="0"/>
                </a:lnTo>
                <a:close/>
              </a:path>
            </a:pathLst>
          </a:custGeom>
          <a:blipFill>
            <a:blip r:embed="rId2"/>
            <a:stretch>
              <a:fillRect/>
            </a:stretch>
          </a:blipFill>
        </p:spPr>
      </p:sp>
      <p:sp>
        <p:nvSpPr>
          <p:cNvPr id="3" name="Freeform 3"/>
          <p:cNvSpPr/>
          <p:nvPr/>
        </p:nvSpPr>
        <p:spPr>
          <a:xfrm>
            <a:off x="4458508" y="6830582"/>
            <a:ext cx="2558301" cy="3183663"/>
          </a:xfrm>
          <a:custGeom>
            <a:avLst/>
            <a:gdLst/>
            <a:ahLst/>
            <a:cxnLst/>
            <a:rect l="l" t="t" r="r" b="b"/>
            <a:pathLst>
              <a:path w="2558301" h="3183663">
                <a:moveTo>
                  <a:pt x="0" y="0"/>
                </a:moveTo>
                <a:lnTo>
                  <a:pt x="2558301" y="0"/>
                </a:lnTo>
                <a:lnTo>
                  <a:pt x="2558301" y="3183663"/>
                </a:lnTo>
                <a:lnTo>
                  <a:pt x="0" y="3183663"/>
                </a:lnTo>
                <a:lnTo>
                  <a:pt x="0" y="0"/>
                </a:lnTo>
                <a:close/>
              </a:path>
            </a:pathLst>
          </a:custGeom>
          <a:blipFill>
            <a:blip r:embed="rId3"/>
            <a:stretch>
              <a:fillRect/>
            </a:stretch>
          </a:blipFill>
        </p:spPr>
      </p:sp>
      <p:sp>
        <p:nvSpPr>
          <p:cNvPr id="4" name="Freeform 4"/>
          <p:cNvSpPr/>
          <p:nvPr/>
        </p:nvSpPr>
        <p:spPr>
          <a:xfrm>
            <a:off x="7611523" y="4269796"/>
            <a:ext cx="3557230" cy="5026320"/>
          </a:xfrm>
          <a:custGeom>
            <a:avLst/>
            <a:gdLst/>
            <a:ahLst/>
            <a:cxnLst/>
            <a:rect l="l" t="t" r="r" b="b"/>
            <a:pathLst>
              <a:path w="3557230" h="5026320">
                <a:moveTo>
                  <a:pt x="0" y="0"/>
                </a:moveTo>
                <a:lnTo>
                  <a:pt x="3557231" y="0"/>
                </a:lnTo>
                <a:lnTo>
                  <a:pt x="3557231" y="5026321"/>
                </a:lnTo>
                <a:lnTo>
                  <a:pt x="0" y="5026321"/>
                </a:lnTo>
                <a:lnTo>
                  <a:pt x="0" y="0"/>
                </a:lnTo>
                <a:close/>
              </a:path>
            </a:pathLst>
          </a:custGeom>
          <a:blipFill>
            <a:blip r:embed="rId4"/>
            <a:stretch>
              <a:fillRect/>
            </a:stretch>
          </a:blipFill>
        </p:spPr>
      </p:sp>
      <p:sp>
        <p:nvSpPr>
          <p:cNvPr id="5" name="Freeform 5"/>
          <p:cNvSpPr/>
          <p:nvPr/>
        </p:nvSpPr>
        <p:spPr>
          <a:xfrm>
            <a:off x="8262591" y="272755"/>
            <a:ext cx="2255095" cy="3183663"/>
          </a:xfrm>
          <a:custGeom>
            <a:avLst/>
            <a:gdLst/>
            <a:ahLst/>
            <a:cxnLst/>
            <a:rect l="l" t="t" r="r" b="b"/>
            <a:pathLst>
              <a:path w="2255095" h="3183663">
                <a:moveTo>
                  <a:pt x="0" y="0"/>
                </a:moveTo>
                <a:lnTo>
                  <a:pt x="2255095" y="0"/>
                </a:lnTo>
                <a:lnTo>
                  <a:pt x="2255095" y="3183663"/>
                </a:lnTo>
                <a:lnTo>
                  <a:pt x="0" y="3183663"/>
                </a:lnTo>
                <a:lnTo>
                  <a:pt x="0" y="0"/>
                </a:lnTo>
                <a:close/>
              </a:path>
            </a:pathLst>
          </a:custGeom>
          <a:blipFill>
            <a:blip r:embed="rId5"/>
            <a:stretch>
              <a:fillRect/>
            </a:stretch>
          </a:blipFill>
        </p:spPr>
      </p:sp>
      <p:sp>
        <p:nvSpPr>
          <p:cNvPr id="6" name="Freeform 6"/>
          <p:cNvSpPr/>
          <p:nvPr/>
        </p:nvSpPr>
        <p:spPr>
          <a:xfrm>
            <a:off x="1043410" y="272755"/>
            <a:ext cx="5736015" cy="6462577"/>
          </a:xfrm>
          <a:custGeom>
            <a:avLst/>
            <a:gdLst/>
            <a:ahLst/>
            <a:cxnLst/>
            <a:rect l="l" t="t" r="r" b="b"/>
            <a:pathLst>
              <a:path w="5736015" h="6462577">
                <a:moveTo>
                  <a:pt x="0" y="0"/>
                </a:moveTo>
                <a:lnTo>
                  <a:pt x="5736015" y="0"/>
                </a:lnTo>
                <a:lnTo>
                  <a:pt x="5736015" y="6462577"/>
                </a:lnTo>
                <a:lnTo>
                  <a:pt x="0" y="6462577"/>
                </a:lnTo>
                <a:lnTo>
                  <a:pt x="0" y="0"/>
                </a:lnTo>
                <a:close/>
              </a:path>
            </a:pathLst>
          </a:custGeom>
          <a:blipFill>
            <a:blip r:embed="rId6"/>
            <a:stretch>
              <a:fillRect/>
            </a:stretch>
          </a:blipFill>
        </p:spPr>
      </p:sp>
      <p:sp>
        <p:nvSpPr>
          <p:cNvPr id="7" name="TextBox 7"/>
          <p:cNvSpPr txBox="1"/>
          <p:nvPr/>
        </p:nvSpPr>
        <p:spPr>
          <a:xfrm>
            <a:off x="11453724" y="4172943"/>
            <a:ext cx="6185904" cy="5486400"/>
          </a:xfrm>
          <a:prstGeom prst="rect">
            <a:avLst/>
          </a:prstGeom>
        </p:spPr>
        <p:txBody>
          <a:bodyPr lIns="0" tIns="0" rIns="0" bIns="0" rtlCol="0" anchor="t">
            <a:spAutoFit/>
          </a:bodyPr>
          <a:lstStyle/>
          <a:p>
            <a:pPr marL="0" lvl="0" indent="0" algn="r">
              <a:lnSpc>
                <a:spcPts val="10800"/>
              </a:lnSpc>
            </a:pPr>
            <a:r>
              <a:rPr lang="en-US" sz="9000">
                <a:solidFill>
                  <a:srgbClr val="004AAD"/>
                </a:solidFill>
                <a:latin typeface="Paytone One"/>
              </a:rPr>
              <a:t>Các ngôn ngữ lập trình được sử dụng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0858" y="1028700"/>
            <a:ext cx="15646285" cy="5126334"/>
            <a:chOff x="0" y="0"/>
            <a:chExt cx="4120832" cy="1350146"/>
          </a:xfrm>
        </p:grpSpPr>
        <p:sp>
          <p:nvSpPr>
            <p:cNvPr id="3" name="Freeform 3"/>
            <p:cNvSpPr/>
            <p:nvPr/>
          </p:nvSpPr>
          <p:spPr>
            <a:xfrm>
              <a:off x="0" y="0"/>
              <a:ext cx="4120832" cy="1350146"/>
            </a:xfrm>
            <a:custGeom>
              <a:avLst/>
              <a:gdLst/>
              <a:ahLst/>
              <a:cxnLst/>
              <a:rect l="l" t="t" r="r" b="b"/>
              <a:pathLst>
                <a:path w="4120832" h="1350146">
                  <a:moveTo>
                    <a:pt x="12370" y="0"/>
                  </a:moveTo>
                  <a:lnTo>
                    <a:pt x="4108462" y="0"/>
                  </a:lnTo>
                  <a:cubicBezTo>
                    <a:pt x="4111743" y="0"/>
                    <a:pt x="4114889" y="1303"/>
                    <a:pt x="4117209" y="3623"/>
                  </a:cubicBezTo>
                  <a:cubicBezTo>
                    <a:pt x="4119529" y="5943"/>
                    <a:pt x="4120832" y="9089"/>
                    <a:pt x="4120832" y="12370"/>
                  </a:cubicBezTo>
                  <a:lnTo>
                    <a:pt x="4120832" y="1337775"/>
                  </a:lnTo>
                  <a:cubicBezTo>
                    <a:pt x="4120832" y="1341056"/>
                    <a:pt x="4119529" y="1344203"/>
                    <a:pt x="4117209" y="1346522"/>
                  </a:cubicBezTo>
                  <a:cubicBezTo>
                    <a:pt x="4114889" y="1348842"/>
                    <a:pt x="4111743" y="1350146"/>
                    <a:pt x="4108462" y="1350146"/>
                  </a:cubicBezTo>
                  <a:lnTo>
                    <a:pt x="12370" y="1350146"/>
                  </a:lnTo>
                  <a:cubicBezTo>
                    <a:pt x="9089" y="1350146"/>
                    <a:pt x="5943" y="1348842"/>
                    <a:pt x="3623" y="1346522"/>
                  </a:cubicBezTo>
                  <a:cubicBezTo>
                    <a:pt x="1303" y="1344203"/>
                    <a:pt x="0" y="1341056"/>
                    <a:pt x="0" y="1337775"/>
                  </a:cubicBezTo>
                  <a:lnTo>
                    <a:pt x="0" y="12370"/>
                  </a:lnTo>
                  <a:cubicBezTo>
                    <a:pt x="0" y="9089"/>
                    <a:pt x="1303" y="5943"/>
                    <a:pt x="3623" y="3623"/>
                  </a:cubicBezTo>
                  <a:cubicBezTo>
                    <a:pt x="5943" y="1303"/>
                    <a:pt x="9089" y="0"/>
                    <a:pt x="12370" y="0"/>
                  </a:cubicBezTo>
                  <a:close/>
                </a:path>
              </a:pathLst>
            </a:custGeom>
            <a:solidFill>
              <a:srgbClr val="000000">
                <a:alpha val="0"/>
              </a:srgbClr>
            </a:solidFill>
            <a:ln w="19050" cap="rnd">
              <a:solidFill>
                <a:srgbClr val="000000"/>
              </a:solidFill>
              <a:prstDash val="solid"/>
              <a:round/>
            </a:ln>
          </p:spPr>
        </p:sp>
        <p:sp>
          <p:nvSpPr>
            <p:cNvPr id="4" name="TextBox 4"/>
            <p:cNvSpPr txBox="1"/>
            <p:nvPr/>
          </p:nvSpPr>
          <p:spPr>
            <a:xfrm>
              <a:off x="0" y="-66675"/>
              <a:ext cx="4120832" cy="1416821"/>
            </a:xfrm>
            <a:prstGeom prst="rect">
              <a:avLst/>
            </a:prstGeom>
          </p:spPr>
          <p:txBody>
            <a:bodyPr lIns="50800" tIns="50800" rIns="50800" bIns="50800" rtlCol="0" anchor="ctr"/>
            <a:lstStyle/>
            <a:p>
              <a:pPr algn="ctr">
                <a:lnSpc>
                  <a:spcPts val="3150"/>
                </a:lnSpc>
              </a:pPr>
              <a:endParaRPr/>
            </a:p>
          </p:txBody>
        </p:sp>
      </p:grpSp>
      <p:grpSp>
        <p:nvGrpSpPr>
          <p:cNvPr id="5" name="Group 5"/>
          <p:cNvGrpSpPr>
            <a:grpSpLocks noChangeAspect="1"/>
          </p:cNvGrpSpPr>
          <p:nvPr/>
        </p:nvGrpSpPr>
        <p:grpSpPr>
          <a:xfrm>
            <a:off x="1772063" y="1504483"/>
            <a:ext cx="10246344" cy="4098537"/>
            <a:chOff x="0" y="0"/>
            <a:chExt cx="6350000" cy="2540000"/>
          </a:xfrm>
        </p:grpSpPr>
        <p:sp>
          <p:nvSpPr>
            <p:cNvPr id="6" name="Freeform 6"/>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t="-41411" b="-25766"/>
              </a:stretch>
            </a:blipFill>
          </p:spPr>
        </p:sp>
      </p:grpSp>
      <p:grpSp>
        <p:nvGrpSpPr>
          <p:cNvPr id="7" name="Group 7"/>
          <p:cNvGrpSpPr>
            <a:grpSpLocks noChangeAspect="1"/>
          </p:cNvGrpSpPr>
          <p:nvPr/>
        </p:nvGrpSpPr>
        <p:grpSpPr>
          <a:xfrm>
            <a:off x="12410498" y="1504483"/>
            <a:ext cx="4098537" cy="4098537"/>
            <a:chOff x="0" y="0"/>
            <a:chExt cx="6350000" cy="6350000"/>
          </a:xfrm>
        </p:grpSpPr>
        <p:sp>
          <p:nvSpPr>
            <p:cNvPr id="8" name="Freeform 8"/>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3"/>
              <a:stretch>
                <a:fillRect l="-16666" r="-16666"/>
              </a:stretch>
            </a:blipFill>
          </p:spPr>
        </p:sp>
      </p:grpSp>
      <p:sp>
        <p:nvSpPr>
          <p:cNvPr id="9" name="Freeform 9"/>
          <p:cNvSpPr/>
          <p:nvPr/>
        </p:nvSpPr>
        <p:spPr>
          <a:xfrm>
            <a:off x="13083146" y="6850222"/>
            <a:ext cx="3883997" cy="2408078"/>
          </a:xfrm>
          <a:custGeom>
            <a:avLst/>
            <a:gdLst/>
            <a:ahLst/>
            <a:cxnLst/>
            <a:rect l="l" t="t" r="r" b="b"/>
            <a:pathLst>
              <a:path w="3883997" h="2408078">
                <a:moveTo>
                  <a:pt x="0" y="0"/>
                </a:moveTo>
                <a:lnTo>
                  <a:pt x="3883996" y="0"/>
                </a:lnTo>
                <a:lnTo>
                  <a:pt x="3883996" y="2408078"/>
                </a:lnTo>
                <a:lnTo>
                  <a:pt x="0" y="2408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772063" y="6665158"/>
            <a:ext cx="10246344" cy="1352550"/>
          </a:xfrm>
          <a:prstGeom prst="rect">
            <a:avLst/>
          </a:prstGeom>
        </p:spPr>
        <p:txBody>
          <a:bodyPr lIns="0" tIns="0" rIns="0" bIns="0" rtlCol="0" anchor="t">
            <a:spAutoFit/>
          </a:bodyPr>
          <a:lstStyle/>
          <a:p>
            <a:pPr marL="0" lvl="0" indent="0">
              <a:lnSpc>
                <a:spcPts val="10665"/>
              </a:lnSpc>
            </a:pPr>
            <a:r>
              <a:rPr lang="en-US" sz="8887">
                <a:solidFill>
                  <a:srgbClr val="000000"/>
                </a:solidFill>
                <a:latin typeface="Paytone One"/>
              </a:rPr>
              <a:t>Wifi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215698"/>
            <a:ext cx="18288000" cy="3071302"/>
          </a:xfrm>
          <a:custGeom>
            <a:avLst/>
            <a:gdLst/>
            <a:ahLst/>
            <a:cxnLst/>
            <a:rect l="l" t="t" r="r" b="b"/>
            <a:pathLst>
              <a:path w="18288000" h="3071302">
                <a:moveTo>
                  <a:pt x="0" y="0"/>
                </a:moveTo>
                <a:lnTo>
                  <a:pt x="18288000" y="0"/>
                </a:lnTo>
                <a:lnTo>
                  <a:pt x="18288000" y="3071302"/>
                </a:lnTo>
                <a:lnTo>
                  <a:pt x="0" y="3071302"/>
                </a:lnTo>
                <a:lnTo>
                  <a:pt x="0" y="0"/>
                </a:lnTo>
                <a:close/>
              </a:path>
            </a:pathLst>
          </a:custGeom>
          <a:blipFill>
            <a:blip r:embed="rId2"/>
            <a:stretch>
              <a:fillRect t="-136029" b="-177191"/>
            </a:stretch>
          </a:blipFill>
        </p:spPr>
      </p:sp>
      <p:grpSp>
        <p:nvGrpSpPr>
          <p:cNvPr id="3" name="Group 3"/>
          <p:cNvGrpSpPr/>
          <p:nvPr/>
        </p:nvGrpSpPr>
        <p:grpSpPr>
          <a:xfrm>
            <a:off x="1028700" y="992594"/>
            <a:ext cx="13739763" cy="4552118"/>
            <a:chOff x="0" y="0"/>
            <a:chExt cx="18319684" cy="6069491"/>
          </a:xfrm>
        </p:grpSpPr>
        <p:sp>
          <p:nvSpPr>
            <p:cNvPr id="4" name="TextBox 4"/>
            <p:cNvSpPr txBox="1"/>
            <p:nvPr/>
          </p:nvSpPr>
          <p:spPr>
            <a:xfrm>
              <a:off x="0" y="-66675"/>
              <a:ext cx="18319684" cy="1601682"/>
            </a:xfrm>
            <a:prstGeom prst="rect">
              <a:avLst/>
            </a:prstGeom>
          </p:spPr>
          <p:txBody>
            <a:bodyPr lIns="0" tIns="0" rIns="0" bIns="0" rtlCol="0" anchor="t">
              <a:spAutoFit/>
            </a:bodyPr>
            <a:lstStyle/>
            <a:p>
              <a:pPr marL="0" lvl="0" indent="0">
                <a:lnSpc>
                  <a:spcPts val="9879"/>
                </a:lnSpc>
              </a:pPr>
              <a:r>
                <a:rPr lang="en-US" sz="7599">
                  <a:solidFill>
                    <a:srgbClr val="000000"/>
                  </a:solidFill>
                  <a:latin typeface="Paytone One"/>
                </a:rPr>
                <a:t>MQTT</a:t>
              </a:r>
            </a:p>
          </p:txBody>
        </p:sp>
        <p:sp>
          <p:nvSpPr>
            <p:cNvPr id="5" name="TextBox 5"/>
            <p:cNvSpPr txBox="1"/>
            <p:nvPr/>
          </p:nvSpPr>
          <p:spPr>
            <a:xfrm>
              <a:off x="0" y="2150296"/>
              <a:ext cx="18319684" cy="1577975"/>
            </a:xfrm>
            <a:prstGeom prst="rect">
              <a:avLst/>
            </a:prstGeom>
          </p:spPr>
          <p:txBody>
            <a:bodyPr lIns="0" tIns="0" rIns="0" bIns="0" rtlCol="0" anchor="t">
              <a:spAutoFit/>
            </a:bodyPr>
            <a:lstStyle/>
            <a:p>
              <a:pPr marL="0" lvl="0" indent="0" algn="just">
                <a:lnSpc>
                  <a:spcPts val="3168"/>
                </a:lnSpc>
              </a:pPr>
              <a:r>
                <a:rPr lang="en-US" sz="2437">
                  <a:solidFill>
                    <a:srgbClr val="000000"/>
                  </a:solidFill>
                  <a:latin typeface="Paytone One"/>
                </a:rPr>
                <a:t>MQTT (Message Queuing Telemetry Transport): MQTT là một giao thức truyền thông nhẹ và đáng tin cậy, thường được sử dụng để truyền dữ liệu từ các nút cảm biến đến máy chủ.</a:t>
              </a:r>
            </a:p>
          </p:txBody>
        </p:sp>
        <p:sp>
          <p:nvSpPr>
            <p:cNvPr id="6" name="TextBox 6"/>
            <p:cNvSpPr txBox="1"/>
            <p:nvPr/>
          </p:nvSpPr>
          <p:spPr>
            <a:xfrm>
              <a:off x="0" y="4286411"/>
              <a:ext cx="18319684" cy="1783080"/>
            </a:xfrm>
            <a:prstGeom prst="rect">
              <a:avLst/>
            </a:prstGeom>
          </p:spPr>
          <p:txBody>
            <a:bodyPr lIns="0" tIns="0" rIns="0" bIns="0" rtlCol="0" anchor="t">
              <a:spAutoFit/>
            </a:bodyPr>
            <a:lstStyle/>
            <a:p>
              <a:pPr marL="0" lvl="0" indent="0" algn="just">
                <a:lnSpc>
                  <a:spcPts val="3600"/>
                </a:lnSpc>
              </a:pPr>
              <a:r>
                <a:rPr lang="en-US" sz="2400">
                  <a:solidFill>
                    <a:srgbClr val="000000"/>
                  </a:solidFill>
                  <a:latin typeface="Paytone One"/>
                  <a:hlinkClick r:id="rId3" tooltip="https://docs.google.com/spreadsheets/d/1DUF2isFWsqVSYhbaACYtbgcLi_YjDqpE3GLQIVgkKQg/edit#gid=69851113"/>
                </a:rPr>
                <a:t>MQTT hoạt động theo cơ chế client/server, nơi mà mỗi cảm biến là một khách hàng (client) và kết nối đến một máy chủ, có thể hiểu như một Máy chủ môi giới (broker), thông qua giao thức TCP (Transmission Control Protocol)</a:t>
              </a:r>
            </a:p>
          </p:txBody>
        </p:sp>
      </p:grpSp>
      <p:sp>
        <p:nvSpPr>
          <p:cNvPr id="7" name="AutoShape 7"/>
          <p:cNvSpPr/>
          <p:nvPr/>
        </p:nvSpPr>
        <p:spPr>
          <a:xfrm>
            <a:off x="16083171" y="0"/>
            <a:ext cx="2204829" cy="1794865"/>
          </a:xfrm>
          <a:prstGeom prst="rect">
            <a:avLst/>
          </a:prstGeom>
          <a:solidFill>
            <a:srgbClr val="000000"/>
          </a:solidFill>
        </p:spPr>
      </p:sp>
      <p:grpSp>
        <p:nvGrpSpPr>
          <p:cNvPr id="8" name="Group 8"/>
          <p:cNvGrpSpPr/>
          <p:nvPr/>
        </p:nvGrpSpPr>
        <p:grpSpPr>
          <a:xfrm>
            <a:off x="16698220" y="802271"/>
            <a:ext cx="974732" cy="190323"/>
            <a:chOff x="0" y="0"/>
            <a:chExt cx="2198440" cy="429260"/>
          </a:xfrm>
        </p:grpSpPr>
        <p:sp>
          <p:nvSpPr>
            <p:cNvPr id="9" name="Freeform 9"/>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08640" y="1163920"/>
            <a:ext cx="7959160" cy="7959160"/>
            <a:chOff x="0" y="0"/>
            <a:chExt cx="6350000" cy="6350000"/>
          </a:xfrm>
        </p:grpSpPr>
        <p:sp>
          <p:nvSpPr>
            <p:cNvPr id="3" name="Freeform 3"/>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2"/>
              <a:stretch>
                <a:fillRect l="-14204" r="-23295"/>
              </a:stretch>
            </a:blipFill>
          </p:spPr>
        </p:sp>
      </p:grpSp>
      <p:grpSp>
        <p:nvGrpSpPr>
          <p:cNvPr id="4" name="Group 4"/>
          <p:cNvGrpSpPr/>
          <p:nvPr/>
        </p:nvGrpSpPr>
        <p:grpSpPr>
          <a:xfrm>
            <a:off x="9948476" y="1163920"/>
            <a:ext cx="10595988" cy="7959160"/>
            <a:chOff x="0" y="0"/>
            <a:chExt cx="2790713" cy="2096240"/>
          </a:xfrm>
        </p:grpSpPr>
        <p:sp>
          <p:nvSpPr>
            <p:cNvPr id="5" name="Freeform 5"/>
            <p:cNvSpPr/>
            <p:nvPr/>
          </p:nvSpPr>
          <p:spPr>
            <a:xfrm>
              <a:off x="0" y="0"/>
              <a:ext cx="2790713" cy="2096240"/>
            </a:xfrm>
            <a:custGeom>
              <a:avLst/>
              <a:gdLst/>
              <a:ahLst/>
              <a:cxnLst/>
              <a:rect l="l" t="t" r="r" b="b"/>
              <a:pathLst>
                <a:path w="2790713" h="2096240">
                  <a:moveTo>
                    <a:pt x="18266" y="0"/>
                  </a:moveTo>
                  <a:lnTo>
                    <a:pt x="2772447" y="0"/>
                  </a:lnTo>
                  <a:cubicBezTo>
                    <a:pt x="2782535" y="0"/>
                    <a:pt x="2790713" y="8178"/>
                    <a:pt x="2790713" y="18266"/>
                  </a:cubicBezTo>
                  <a:lnTo>
                    <a:pt x="2790713" y="2077974"/>
                  </a:lnTo>
                  <a:cubicBezTo>
                    <a:pt x="2790713" y="2082818"/>
                    <a:pt x="2788788" y="2087464"/>
                    <a:pt x="2785363" y="2090890"/>
                  </a:cubicBezTo>
                  <a:cubicBezTo>
                    <a:pt x="2781937" y="2094315"/>
                    <a:pt x="2777291" y="2096240"/>
                    <a:pt x="2772447" y="2096240"/>
                  </a:cubicBezTo>
                  <a:lnTo>
                    <a:pt x="18266" y="2096240"/>
                  </a:lnTo>
                  <a:cubicBezTo>
                    <a:pt x="8178" y="2096240"/>
                    <a:pt x="0" y="2088062"/>
                    <a:pt x="0" y="2077974"/>
                  </a:cubicBezTo>
                  <a:lnTo>
                    <a:pt x="0" y="18266"/>
                  </a:lnTo>
                  <a:cubicBezTo>
                    <a:pt x="0" y="8178"/>
                    <a:pt x="8178" y="0"/>
                    <a:pt x="18266" y="0"/>
                  </a:cubicBezTo>
                  <a:close/>
                </a:path>
              </a:pathLst>
            </a:custGeom>
            <a:solidFill>
              <a:srgbClr val="000000">
                <a:alpha val="0"/>
              </a:srgbClr>
            </a:solidFill>
            <a:ln w="19050" cap="rnd">
              <a:solidFill>
                <a:srgbClr val="000000"/>
              </a:solidFill>
              <a:prstDash val="solid"/>
              <a:round/>
            </a:ln>
          </p:spPr>
        </p:sp>
        <p:sp>
          <p:nvSpPr>
            <p:cNvPr id="6" name="TextBox 6"/>
            <p:cNvSpPr txBox="1"/>
            <p:nvPr/>
          </p:nvSpPr>
          <p:spPr>
            <a:xfrm>
              <a:off x="0" y="-66675"/>
              <a:ext cx="2790713" cy="2162915"/>
            </a:xfrm>
            <a:prstGeom prst="rect">
              <a:avLst/>
            </a:prstGeom>
          </p:spPr>
          <p:txBody>
            <a:bodyPr lIns="50800" tIns="50800" rIns="50800" bIns="50800" rtlCol="0" anchor="ctr"/>
            <a:lstStyle/>
            <a:p>
              <a:pPr algn="ctr">
                <a:lnSpc>
                  <a:spcPts val="3150"/>
                </a:lnSpc>
              </a:pPr>
              <a:endParaRPr/>
            </a:p>
          </p:txBody>
        </p:sp>
      </p:grpSp>
      <p:grpSp>
        <p:nvGrpSpPr>
          <p:cNvPr id="7" name="Group 7"/>
          <p:cNvGrpSpPr/>
          <p:nvPr/>
        </p:nvGrpSpPr>
        <p:grpSpPr>
          <a:xfrm>
            <a:off x="10604500" y="2499296"/>
            <a:ext cx="5532090" cy="6024600"/>
            <a:chOff x="0" y="0"/>
            <a:chExt cx="7376120" cy="8032800"/>
          </a:xfrm>
        </p:grpSpPr>
        <p:sp>
          <p:nvSpPr>
            <p:cNvPr id="8" name="TextBox 8"/>
            <p:cNvSpPr txBox="1"/>
            <p:nvPr/>
          </p:nvSpPr>
          <p:spPr>
            <a:xfrm>
              <a:off x="0" y="2078563"/>
              <a:ext cx="7376120" cy="5954236"/>
            </a:xfrm>
            <a:prstGeom prst="rect">
              <a:avLst/>
            </a:prstGeom>
          </p:spPr>
          <p:txBody>
            <a:bodyPr lIns="0" tIns="0" rIns="0" bIns="0" rtlCol="0" anchor="t">
              <a:spAutoFit/>
            </a:bodyPr>
            <a:lstStyle/>
            <a:p>
              <a:pPr marL="0" lvl="0" indent="0" algn="just">
                <a:lnSpc>
                  <a:spcPts val="3248"/>
                </a:lnSpc>
                <a:spcBef>
                  <a:spcPct val="0"/>
                </a:spcBef>
              </a:pPr>
              <a:r>
                <a:rPr lang="en-US" sz="2165">
                  <a:solidFill>
                    <a:srgbClr val="000000"/>
                  </a:solidFill>
                  <a:latin typeface="Paytone One"/>
                </a:rPr>
                <a:t>Công nghệ LoRa (Long-Range) là một công nghệ không dây được thiết kế đặc biệt để cung cấp kết nối có phạm vi rộng và tiêu thụ năng lượng thấp cho các ứng dụng IoT (Internet of Things). Công nghệ này đã trở thành một lựa chọn phổ biến cho các ứng dụng IoT, cụ thể là các thiết bị có thời gian hoạt động lâu dài, cần phải truyền dữ liệu trên khoảng cách xa và hoạt động trong môi trường nhiễu</a:t>
              </a:r>
            </a:p>
          </p:txBody>
        </p:sp>
        <p:sp>
          <p:nvSpPr>
            <p:cNvPr id="9" name="TextBox 9"/>
            <p:cNvSpPr txBox="1"/>
            <p:nvPr/>
          </p:nvSpPr>
          <p:spPr>
            <a:xfrm>
              <a:off x="0" y="0"/>
              <a:ext cx="7376120" cy="1828800"/>
            </a:xfrm>
            <a:prstGeom prst="rect">
              <a:avLst/>
            </a:prstGeom>
          </p:spPr>
          <p:txBody>
            <a:bodyPr lIns="0" tIns="0" rIns="0" bIns="0" rtlCol="0" anchor="t">
              <a:spAutoFit/>
            </a:bodyPr>
            <a:lstStyle/>
            <a:p>
              <a:pPr marL="0" lvl="0" indent="0" algn="l">
                <a:lnSpc>
                  <a:spcPts val="10800"/>
                </a:lnSpc>
                <a:spcBef>
                  <a:spcPct val="0"/>
                </a:spcBef>
              </a:pPr>
              <a:r>
                <a:rPr lang="en-US" sz="9000">
                  <a:solidFill>
                    <a:srgbClr val="000000"/>
                  </a:solidFill>
                  <a:latin typeface="Paytone One"/>
                </a:rPr>
                <a:t>Lora</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628395" y="1700501"/>
            <a:ext cx="319604" cy="285896"/>
          </a:xfrm>
          <a:prstGeom prst="rect">
            <a:avLst/>
          </a:prstGeom>
          <a:solidFill>
            <a:srgbClr val="004AAD"/>
          </a:solidFill>
        </p:spPr>
      </p:sp>
      <p:sp>
        <p:nvSpPr>
          <p:cNvPr id="3" name="AutoShape 3"/>
          <p:cNvSpPr/>
          <p:nvPr/>
        </p:nvSpPr>
        <p:spPr>
          <a:xfrm>
            <a:off x="9628395" y="3202889"/>
            <a:ext cx="319604" cy="285896"/>
          </a:xfrm>
          <a:prstGeom prst="rect">
            <a:avLst/>
          </a:prstGeom>
          <a:solidFill>
            <a:srgbClr val="004AAD"/>
          </a:solidFill>
        </p:spPr>
      </p:sp>
      <p:sp>
        <p:nvSpPr>
          <p:cNvPr id="4" name="AutoShape 4"/>
          <p:cNvSpPr/>
          <p:nvPr/>
        </p:nvSpPr>
        <p:spPr>
          <a:xfrm>
            <a:off x="9628395" y="4705277"/>
            <a:ext cx="319604" cy="285896"/>
          </a:xfrm>
          <a:prstGeom prst="rect">
            <a:avLst/>
          </a:prstGeom>
          <a:solidFill>
            <a:srgbClr val="004AAD">
              <a:alpha val="19608"/>
            </a:srgbClr>
          </a:solidFill>
        </p:spPr>
      </p:sp>
      <p:sp>
        <p:nvSpPr>
          <p:cNvPr id="5" name="AutoShape 5"/>
          <p:cNvSpPr/>
          <p:nvPr/>
        </p:nvSpPr>
        <p:spPr>
          <a:xfrm>
            <a:off x="9628395" y="6207665"/>
            <a:ext cx="319604" cy="285896"/>
          </a:xfrm>
          <a:prstGeom prst="rect">
            <a:avLst/>
          </a:prstGeom>
          <a:solidFill>
            <a:srgbClr val="004AAD">
              <a:alpha val="19608"/>
            </a:srgbClr>
          </a:solidFill>
        </p:spPr>
      </p:sp>
      <p:sp>
        <p:nvSpPr>
          <p:cNvPr id="6" name="AutoShape 6"/>
          <p:cNvSpPr/>
          <p:nvPr/>
        </p:nvSpPr>
        <p:spPr>
          <a:xfrm>
            <a:off x="9628395" y="8005328"/>
            <a:ext cx="319604" cy="285896"/>
          </a:xfrm>
          <a:prstGeom prst="rect">
            <a:avLst/>
          </a:prstGeom>
          <a:solidFill>
            <a:srgbClr val="004AAD">
              <a:alpha val="19608"/>
            </a:srgbClr>
          </a:solidFill>
        </p:spPr>
      </p:sp>
      <p:grpSp>
        <p:nvGrpSpPr>
          <p:cNvPr id="7" name="Group 7"/>
          <p:cNvGrpSpPr/>
          <p:nvPr/>
        </p:nvGrpSpPr>
        <p:grpSpPr>
          <a:xfrm>
            <a:off x="1028700" y="5143500"/>
            <a:ext cx="6863872" cy="4114800"/>
            <a:chOff x="0" y="0"/>
            <a:chExt cx="9151829" cy="5486400"/>
          </a:xfrm>
        </p:grpSpPr>
        <p:pic>
          <p:nvPicPr>
            <p:cNvPr id="8" name="Picture 8"/>
            <p:cNvPicPr>
              <a:picLocks noChangeAspect="1"/>
            </p:cNvPicPr>
            <p:nvPr/>
          </p:nvPicPr>
          <p:blipFill>
            <a:blip r:embed="rId2"/>
            <a:srcRect l="6791" r="6791"/>
            <a:stretch>
              <a:fillRect/>
            </a:stretch>
          </p:blipFill>
          <p:spPr>
            <a:xfrm>
              <a:off x="0" y="0"/>
              <a:ext cx="9151829" cy="5486400"/>
            </a:xfrm>
            <a:prstGeom prst="rect">
              <a:avLst/>
            </a:prstGeom>
          </p:spPr>
        </p:pic>
      </p:grpSp>
      <p:sp>
        <p:nvSpPr>
          <p:cNvPr id="9" name="TextBox 9"/>
          <p:cNvSpPr txBox="1"/>
          <p:nvPr/>
        </p:nvSpPr>
        <p:spPr>
          <a:xfrm>
            <a:off x="1028700" y="1540236"/>
            <a:ext cx="6370994" cy="2705100"/>
          </a:xfrm>
          <a:prstGeom prst="rect">
            <a:avLst/>
          </a:prstGeom>
        </p:spPr>
        <p:txBody>
          <a:bodyPr lIns="0" tIns="0" rIns="0" bIns="0" rtlCol="0" anchor="t">
            <a:spAutoFit/>
          </a:bodyPr>
          <a:lstStyle/>
          <a:p>
            <a:pPr marL="0" lvl="0" indent="0">
              <a:lnSpc>
                <a:spcPts val="10665"/>
              </a:lnSpc>
            </a:pPr>
            <a:r>
              <a:rPr lang="en-US" sz="8887">
                <a:solidFill>
                  <a:srgbClr val="000000"/>
                </a:solidFill>
                <a:latin typeface="Noto Sans Bold"/>
              </a:rPr>
              <a:t>Đặc điểm của LORA:</a:t>
            </a:r>
          </a:p>
        </p:txBody>
      </p:sp>
      <p:grpSp>
        <p:nvGrpSpPr>
          <p:cNvPr id="10" name="Group 10"/>
          <p:cNvGrpSpPr/>
          <p:nvPr/>
        </p:nvGrpSpPr>
        <p:grpSpPr>
          <a:xfrm>
            <a:off x="10614749" y="1540236"/>
            <a:ext cx="6402042" cy="597535"/>
            <a:chOff x="0" y="0"/>
            <a:chExt cx="8536056" cy="796713"/>
          </a:xfrm>
        </p:grpSpPr>
        <p:sp>
          <p:nvSpPr>
            <p:cNvPr id="11" name="TextBox 11"/>
            <p:cNvSpPr txBox="1"/>
            <p:nvPr/>
          </p:nvSpPr>
          <p:spPr>
            <a:xfrm>
              <a:off x="0" y="-38100"/>
              <a:ext cx="1027877" cy="834813"/>
            </a:xfrm>
            <a:prstGeom prst="rect">
              <a:avLst/>
            </a:prstGeom>
          </p:spPr>
          <p:txBody>
            <a:bodyPr lIns="0" tIns="0" rIns="0" bIns="0" rtlCol="0" anchor="t">
              <a:spAutoFit/>
            </a:bodyPr>
            <a:lstStyle/>
            <a:p>
              <a:pPr>
                <a:lnSpc>
                  <a:spcPts val="5134"/>
                </a:lnSpc>
              </a:pPr>
              <a:r>
                <a:rPr lang="en-US" sz="3949">
                  <a:solidFill>
                    <a:srgbClr val="000000"/>
                  </a:solidFill>
                  <a:latin typeface="Noto Sans Bold"/>
                </a:rPr>
                <a:t>01</a:t>
              </a:r>
            </a:p>
          </p:txBody>
        </p:sp>
        <p:sp>
          <p:nvSpPr>
            <p:cNvPr id="12" name="TextBox 12"/>
            <p:cNvSpPr txBox="1"/>
            <p:nvPr/>
          </p:nvSpPr>
          <p:spPr>
            <a:xfrm>
              <a:off x="1345499" y="133350"/>
              <a:ext cx="7190557" cy="452027"/>
            </a:xfrm>
            <a:prstGeom prst="rect">
              <a:avLst/>
            </a:prstGeom>
          </p:spPr>
          <p:txBody>
            <a:bodyPr lIns="0" tIns="0" rIns="0" bIns="0" rtlCol="0" anchor="t">
              <a:spAutoFit/>
            </a:bodyPr>
            <a:lstStyle/>
            <a:p>
              <a:pPr marL="0" lvl="0" indent="0">
                <a:lnSpc>
                  <a:spcPts val="2834"/>
                </a:lnSpc>
              </a:pPr>
              <a:r>
                <a:rPr lang="en-US" sz="2180">
                  <a:solidFill>
                    <a:srgbClr val="000000"/>
                  </a:solidFill>
                  <a:latin typeface="Paytone One"/>
                </a:rPr>
                <a:t>Phạm vi truyền dẫn lớn.</a:t>
              </a:r>
            </a:p>
          </p:txBody>
        </p:sp>
      </p:grpSp>
      <p:grpSp>
        <p:nvGrpSpPr>
          <p:cNvPr id="13" name="Group 13"/>
          <p:cNvGrpSpPr/>
          <p:nvPr/>
        </p:nvGrpSpPr>
        <p:grpSpPr>
          <a:xfrm>
            <a:off x="10614749" y="3042624"/>
            <a:ext cx="6402042" cy="597535"/>
            <a:chOff x="0" y="0"/>
            <a:chExt cx="8536056" cy="796713"/>
          </a:xfrm>
        </p:grpSpPr>
        <p:sp>
          <p:nvSpPr>
            <p:cNvPr id="14" name="TextBox 14"/>
            <p:cNvSpPr txBox="1"/>
            <p:nvPr/>
          </p:nvSpPr>
          <p:spPr>
            <a:xfrm>
              <a:off x="0" y="-38100"/>
              <a:ext cx="1027877" cy="834813"/>
            </a:xfrm>
            <a:prstGeom prst="rect">
              <a:avLst/>
            </a:prstGeom>
          </p:spPr>
          <p:txBody>
            <a:bodyPr lIns="0" tIns="0" rIns="0" bIns="0" rtlCol="0" anchor="t">
              <a:spAutoFit/>
            </a:bodyPr>
            <a:lstStyle/>
            <a:p>
              <a:pPr>
                <a:lnSpc>
                  <a:spcPts val="5134"/>
                </a:lnSpc>
              </a:pPr>
              <a:r>
                <a:rPr lang="en-US" sz="3949">
                  <a:solidFill>
                    <a:srgbClr val="000000"/>
                  </a:solidFill>
                  <a:latin typeface="Noto Sans Bold"/>
                </a:rPr>
                <a:t>02</a:t>
              </a:r>
            </a:p>
          </p:txBody>
        </p:sp>
        <p:sp>
          <p:nvSpPr>
            <p:cNvPr id="15" name="TextBox 15"/>
            <p:cNvSpPr txBox="1"/>
            <p:nvPr/>
          </p:nvSpPr>
          <p:spPr>
            <a:xfrm>
              <a:off x="1345499" y="133350"/>
              <a:ext cx="7190557" cy="452027"/>
            </a:xfrm>
            <a:prstGeom prst="rect">
              <a:avLst/>
            </a:prstGeom>
          </p:spPr>
          <p:txBody>
            <a:bodyPr lIns="0" tIns="0" rIns="0" bIns="0" rtlCol="0" anchor="t">
              <a:spAutoFit/>
            </a:bodyPr>
            <a:lstStyle/>
            <a:p>
              <a:pPr marL="0" lvl="0" indent="0">
                <a:lnSpc>
                  <a:spcPts val="2834"/>
                </a:lnSpc>
              </a:pPr>
              <a:r>
                <a:rPr lang="en-US" sz="2180">
                  <a:solidFill>
                    <a:srgbClr val="000000"/>
                  </a:solidFill>
                  <a:latin typeface="Paytone One"/>
                </a:rPr>
                <a:t>Tiêu thụ năng lượng thấp.</a:t>
              </a:r>
            </a:p>
          </p:txBody>
        </p:sp>
      </p:grpSp>
      <p:grpSp>
        <p:nvGrpSpPr>
          <p:cNvPr id="16" name="Group 16"/>
          <p:cNvGrpSpPr/>
          <p:nvPr/>
        </p:nvGrpSpPr>
        <p:grpSpPr>
          <a:xfrm>
            <a:off x="10614749" y="4545012"/>
            <a:ext cx="6402042" cy="791458"/>
            <a:chOff x="0" y="0"/>
            <a:chExt cx="8536056" cy="1055277"/>
          </a:xfrm>
        </p:grpSpPr>
        <p:sp>
          <p:nvSpPr>
            <p:cNvPr id="17" name="TextBox 17"/>
            <p:cNvSpPr txBox="1"/>
            <p:nvPr/>
          </p:nvSpPr>
          <p:spPr>
            <a:xfrm>
              <a:off x="0" y="-38100"/>
              <a:ext cx="1027877" cy="834813"/>
            </a:xfrm>
            <a:prstGeom prst="rect">
              <a:avLst/>
            </a:prstGeom>
          </p:spPr>
          <p:txBody>
            <a:bodyPr lIns="0" tIns="0" rIns="0" bIns="0" rtlCol="0" anchor="t">
              <a:spAutoFit/>
            </a:bodyPr>
            <a:lstStyle/>
            <a:p>
              <a:pPr>
                <a:lnSpc>
                  <a:spcPts val="5134"/>
                </a:lnSpc>
              </a:pPr>
              <a:r>
                <a:rPr lang="en-US" sz="3949">
                  <a:solidFill>
                    <a:srgbClr val="000000"/>
                  </a:solidFill>
                  <a:latin typeface="Noto Sans Bold"/>
                </a:rPr>
                <a:t>03</a:t>
              </a:r>
            </a:p>
          </p:txBody>
        </p:sp>
        <p:sp>
          <p:nvSpPr>
            <p:cNvPr id="18" name="TextBox 18"/>
            <p:cNvSpPr txBox="1"/>
            <p:nvPr/>
          </p:nvSpPr>
          <p:spPr>
            <a:xfrm>
              <a:off x="1345499" y="133350"/>
              <a:ext cx="7190557" cy="921927"/>
            </a:xfrm>
            <a:prstGeom prst="rect">
              <a:avLst/>
            </a:prstGeom>
          </p:spPr>
          <p:txBody>
            <a:bodyPr lIns="0" tIns="0" rIns="0" bIns="0" rtlCol="0" anchor="t">
              <a:spAutoFit/>
            </a:bodyPr>
            <a:lstStyle/>
            <a:p>
              <a:pPr marL="0" lvl="0" indent="0">
                <a:lnSpc>
                  <a:spcPts val="2834"/>
                </a:lnSpc>
              </a:pPr>
              <a:r>
                <a:rPr lang="en-US" sz="2180">
                  <a:solidFill>
                    <a:srgbClr val="000000"/>
                  </a:solidFill>
                  <a:latin typeface="Paytone One"/>
                </a:rPr>
                <a:t>Có thể hoạt động trong môi trường nhiễu.</a:t>
              </a:r>
            </a:p>
          </p:txBody>
        </p:sp>
      </p:grpSp>
      <p:grpSp>
        <p:nvGrpSpPr>
          <p:cNvPr id="19" name="Group 19"/>
          <p:cNvGrpSpPr/>
          <p:nvPr/>
        </p:nvGrpSpPr>
        <p:grpSpPr>
          <a:xfrm>
            <a:off x="10614749" y="6047401"/>
            <a:ext cx="6402042" cy="1116000"/>
            <a:chOff x="0" y="0"/>
            <a:chExt cx="8536056" cy="1488000"/>
          </a:xfrm>
        </p:grpSpPr>
        <p:sp>
          <p:nvSpPr>
            <p:cNvPr id="20" name="TextBox 20"/>
            <p:cNvSpPr txBox="1"/>
            <p:nvPr/>
          </p:nvSpPr>
          <p:spPr>
            <a:xfrm>
              <a:off x="0" y="-38100"/>
              <a:ext cx="1027877" cy="834813"/>
            </a:xfrm>
            <a:prstGeom prst="rect">
              <a:avLst/>
            </a:prstGeom>
          </p:spPr>
          <p:txBody>
            <a:bodyPr lIns="0" tIns="0" rIns="0" bIns="0" rtlCol="0" anchor="t">
              <a:spAutoFit/>
            </a:bodyPr>
            <a:lstStyle/>
            <a:p>
              <a:pPr>
                <a:lnSpc>
                  <a:spcPts val="5134"/>
                </a:lnSpc>
              </a:pPr>
              <a:r>
                <a:rPr lang="en-US" sz="3949">
                  <a:solidFill>
                    <a:srgbClr val="000000"/>
                  </a:solidFill>
                  <a:latin typeface="Noto Sans Bold"/>
                </a:rPr>
                <a:t>04</a:t>
              </a:r>
            </a:p>
          </p:txBody>
        </p:sp>
        <p:sp>
          <p:nvSpPr>
            <p:cNvPr id="21" name="TextBox 21"/>
            <p:cNvSpPr txBox="1"/>
            <p:nvPr/>
          </p:nvSpPr>
          <p:spPr>
            <a:xfrm>
              <a:off x="1345499" y="133350"/>
              <a:ext cx="7190557" cy="1354650"/>
            </a:xfrm>
            <a:prstGeom prst="rect">
              <a:avLst/>
            </a:prstGeom>
          </p:spPr>
          <p:txBody>
            <a:bodyPr lIns="0" tIns="0" rIns="0" bIns="0" rtlCol="0" anchor="t">
              <a:spAutoFit/>
            </a:bodyPr>
            <a:lstStyle/>
            <a:p>
              <a:pPr marL="0" lvl="0" indent="0">
                <a:lnSpc>
                  <a:spcPts val="2763"/>
                </a:lnSpc>
              </a:pPr>
              <a:r>
                <a:rPr lang="en-US" sz="2125">
                  <a:solidFill>
                    <a:srgbClr val="000000"/>
                  </a:solidFill>
                  <a:latin typeface="Paytone One"/>
                </a:rPr>
                <a:t>Phương thức truyền dữ liệu giúp tăng phạm vi truyền dẫn và tiết kiệm năng lượng.</a:t>
              </a:r>
            </a:p>
          </p:txBody>
        </p:sp>
      </p:grpSp>
      <p:grpSp>
        <p:nvGrpSpPr>
          <p:cNvPr id="22" name="Group 22"/>
          <p:cNvGrpSpPr/>
          <p:nvPr/>
        </p:nvGrpSpPr>
        <p:grpSpPr>
          <a:xfrm>
            <a:off x="10614749" y="7845064"/>
            <a:ext cx="6402042" cy="597535"/>
            <a:chOff x="0" y="0"/>
            <a:chExt cx="8536056" cy="796713"/>
          </a:xfrm>
        </p:grpSpPr>
        <p:sp>
          <p:nvSpPr>
            <p:cNvPr id="23" name="TextBox 23"/>
            <p:cNvSpPr txBox="1"/>
            <p:nvPr/>
          </p:nvSpPr>
          <p:spPr>
            <a:xfrm>
              <a:off x="0" y="-38100"/>
              <a:ext cx="1027877" cy="834813"/>
            </a:xfrm>
            <a:prstGeom prst="rect">
              <a:avLst/>
            </a:prstGeom>
          </p:spPr>
          <p:txBody>
            <a:bodyPr lIns="0" tIns="0" rIns="0" bIns="0" rtlCol="0" anchor="t">
              <a:spAutoFit/>
            </a:bodyPr>
            <a:lstStyle/>
            <a:p>
              <a:pPr>
                <a:lnSpc>
                  <a:spcPts val="5134"/>
                </a:lnSpc>
              </a:pPr>
              <a:r>
                <a:rPr lang="en-US" sz="3949">
                  <a:solidFill>
                    <a:srgbClr val="000000"/>
                  </a:solidFill>
                  <a:latin typeface="Noto Sans Bold"/>
                </a:rPr>
                <a:t>05</a:t>
              </a:r>
            </a:p>
          </p:txBody>
        </p:sp>
        <p:sp>
          <p:nvSpPr>
            <p:cNvPr id="24" name="TextBox 24"/>
            <p:cNvSpPr txBox="1"/>
            <p:nvPr/>
          </p:nvSpPr>
          <p:spPr>
            <a:xfrm>
              <a:off x="1345499" y="133350"/>
              <a:ext cx="7190557" cy="452027"/>
            </a:xfrm>
            <a:prstGeom prst="rect">
              <a:avLst/>
            </a:prstGeom>
          </p:spPr>
          <p:txBody>
            <a:bodyPr lIns="0" tIns="0" rIns="0" bIns="0" rtlCol="0" anchor="t">
              <a:spAutoFit/>
            </a:bodyPr>
            <a:lstStyle/>
            <a:p>
              <a:pPr marL="0" lvl="0" indent="0">
                <a:lnSpc>
                  <a:spcPts val="2834"/>
                </a:lnSpc>
              </a:pPr>
              <a:r>
                <a:rPr lang="en-US" sz="2180">
                  <a:solidFill>
                    <a:srgbClr val="000000"/>
                  </a:solidFill>
                  <a:latin typeface="Paytone One"/>
                </a:rPr>
                <a:t>Phí sử dụng thấp.</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t="3" b="3"/>
          <a:stretch>
            <a:fillRect/>
          </a:stretch>
        </p:blipFill>
        <p:spPr>
          <a:xfrm>
            <a:off x="11049000" y="3503503"/>
            <a:ext cx="6076025" cy="4549987"/>
          </a:xfrm>
          <a:prstGeom prst="rect">
            <a:avLst/>
          </a:prstGeom>
        </p:spPr>
      </p:pic>
      <p:sp>
        <p:nvSpPr>
          <p:cNvPr id="3" name="TextBox 3"/>
          <p:cNvSpPr txBox="1"/>
          <p:nvPr/>
        </p:nvSpPr>
        <p:spPr>
          <a:xfrm>
            <a:off x="701040" y="3694803"/>
            <a:ext cx="8808720" cy="3217545"/>
          </a:xfrm>
          <a:prstGeom prst="rect">
            <a:avLst/>
          </a:prstGeom>
        </p:spPr>
        <p:txBody>
          <a:bodyPr lIns="0" tIns="0" rIns="0" bIns="0" rtlCol="0" anchor="t">
            <a:spAutoFit/>
          </a:bodyPr>
          <a:lstStyle/>
          <a:p>
            <a:pPr algn="just">
              <a:lnSpc>
                <a:spcPts val="4320"/>
              </a:lnSpc>
            </a:pPr>
            <a:r>
              <a:rPr lang="en-US" sz="2400" dirty="0">
                <a:solidFill>
                  <a:srgbClr val="004AAD"/>
                </a:solidFill>
                <a:latin typeface="Paytone One"/>
              </a:rPr>
              <a:t>Lora mesh </a:t>
            </a:r>
            <a:r>
              <a:rPr lang="en-US" sz="2400" dirty="0" err="1">
                <a:solidFill>
                  <a:srgbClr val="004AAD"/>
                </a:solidFill>
                <a:latin typeface="Paytone One"/>
              </a:rPr>
              <a:t>là</a:t>
            </a:r>
            <a:r>
              <a:rPr lang="en-US" sz="2400" dirty="0">
                <a:solidFill>
                  <a:srgbClr val="004AAD"/>
                </a:solidFill>
                <a:latin typeface="Paytone One"/>
              </a:rPr>
              <a:t> </a:t>
            </a:r>
            <a:r>
              <a:rPr lang="en-US" sz="2400" dirty="0" err="1">
                <a:solidFill>
                  <a:srgbClr val="004AAD"/>
                </a:solidFill>
                <a:latin typeface="Paytone One"/>
              </a:rPr>
              <a:t>một</a:t>
            </a:r>
            <a:r>
              <a:rPr lang="en-US" sz="2400" dirty="0">
                <a:solidFill>
                  <a:srgbClr val="004AAD"/>
                </a:solidFill>
                <a:latin typeface="Paytone One"/>
              </a:rPr>
              <a:t> </a:t>
            </a:r>
            <a:r>
              <a:rPr lang="en-US" sz="2400" dirty="0" err="1">
                <a:solidFill>
                  <a:srgbClr val="004AAD"/>
                </a:solidFill>
                <a:latin typeface="Paytone One"/>
              </a:rPr>
              <a:t>ứng</a:t>
            </a:r>
            <a:r>
              <a:rPr lang="en-US" sz="2400" dirty="0">
                <a:solidFill>
                  <a:srgbClr val="004AAD"/>
                </a:solidFill>
                <a:latin typeface="Paytone One"/>
              </a:rPr>
              <a:t> </a:t>
            </a:r>
            <a:r>
              <a:rPr lang="en-US" sz="2400" dirty="0" err="1">
                <a:solidFill>
                  <a:srgbClr val="004AAD"/>
                </a:solidFill>
                <a:latin typeface="Paytone One"/>
              </a:rPr>
              <a:t>dụng</a:t>
            </a:r>
            <a:r>
              <a:rPr lang="en-US" sz="2400" dirty="0">
                <a:solidFill>
                  <a:srgbClr val="004AAD"/>
                </a:solidFill>
                <a:latin typeface="Paytone One"/>
              </a:rPr>
              <a:t> IoT </a:t>
            </a:r>
            <a:r>
              <a:rPr lang="en-US" sz="2400" dirty="0" err="1">
                <a:solidFill>
                  <a:srgbClr val="004AAD"/>
                </a:solidFill>
                <a:latin typeface="Paytone One"/>
              </a:rPr>
              <a:t>chạy</a:t>
            </a:r>
            <a:r>
              <a:rPr lang="en-US" sz="2400" dirty="0">
                <a:solidFill>
                  <a:srgbClr val="004AAD"/>
                </a:solidFill>
                <a:latin typeface="Paytone One"/>
              </a:rPr>
              <a:t> </a:t>
            </a:r>
            <a:r>
              <a:rPr lang="en-US" sz="2400" dirty="0" err="1">
                <a:solidFill>
                  <a:srgbClr val="004AAD"/>
                </a:solidFill>
                <a:latin typeface="Paytone One"/>
              </a:rPr>
              <a:t>trên</a:t>
            </a:r>
            <a:r>
              <a:rPr lang="en-US" sz="2400" dirty="0">
                <a:solidFill>
                  <a:srgbClr val="004AAD"/>
                </a:solidFill>
                <a:latin typeface="Paytone One"/>
              </a:rPr>
              <a:t> </a:t>
            </a:r>
            <a:r>
              <a:rPr lang="en-US" sz="2400" dirty="0" err="1">
                <a:solidFill>
                  <a:srgbClr val="004AAD"/>
                </a:solidFill>
                <a:latin typeface="Paytone One"/>
              </a:rPr>
              <a:t>các</a:t>
            </a:r>
            <a:r>
              <a:rPr lang="en-US" sz="2400" dirty="0">
                <a:solidFill>
                  <a:srgbClr val="004AAD"/>
                </a:solidFill>
                <a:latin typeface="Paytone One"/>
              </a:rPr>
              <a:t> </a:t>
            </a:r>
            <a:r>
              <a:rPr lang="en-US" sz="2400" dirty="0" err="1">
                <a:solidFill>
                  <a:srgbClr val="004AAD"/>
                </a:solidFill>
                <a:latin typeface="Paytone One"/>
              </a:rPr>
              <a:t>nút</a:t>
            </a:r>
            <a:r>
              <a:rPr lang="en-US" sz="2400" dirty="0">
                <a:solidFill>
                  <a:srgbClr val="004AAD"/>
                </a:solidFill>
                <a:latin typeface="Paytone One"/>
              </a:rPr>
              <a:t> </a:t>
            </a:r>
            <a:r>
              <a:rPr lang="en-US" sz="2400" dirty="0" err="1">
                <a:solidFill>
                  <a:srgbClr val="004AAD"/>
                </a:solidFill>
                <a:latin typeface="Paytone One"/>
              </a:rPr>
              <a:t>này</a:t>
            </a:r>
            <a:r>
              <a:rPr lang="en-US" sz="2400" dirty="0">
                <a:solidFill>
                  <a:srgbClr val="004AAD"/>
                </a:solidFill>
                <a:latin typeface="Paytone One"/>
              </a:rPr>
              <a:t> </a:t>
            </a:r>
            <a:r>
              <a:rPr lang="en-US" sz="2400" dirty="0" err="1">
                <a:solidFill>
                  <a:srgbClr val="004AAD"/>
                </a:solidFill>
                <a:latin typeface="Paytone One"/>
              </a:rPr>
              <a:t>có</a:t>
            </a:r>
            <a:r>
              <a:rPr lang="en-US" sz="2400" dirty="0">
                <a:solidFill>
                  <a:srgbClr val="004AAD"/>
                </a:solidFill>
                <a:latin typeface="Paytone One"/>
              </a:rPr>
              <a:t> </a:t>
            </a:r>
            <a:r>
              <a:rPr lang="en-US" sz="2400" dirty="0" err="1">
                <a:solidFill>
                  <a:srgbClr val="004AAD"/>
                </a:solidFill>
                <a:latin typeface="Paytone One"/>
              </a:rPr>
              <a:t>thể</a:t>
            </a:r>
            <a:r>
              <a:rPr lang="en-US" sz="2400" dirty="0">
                <a:solidFill>
                  <a:srgbClr val="004AAD"/>
                </a:solidFill>
                <a:latin typeface="Paytone One"/>
              </a:rPr>
              <a:t> </a:t>
            </a:r>
            <a:r>
              <a:rPr lang="en-US" sz="2400" dirty="0" err="1">
                <a:solidFill>
                  <a:srgbClr val="004AAD"/>
                </a:solidFill>
                <a:latin typeface="Paytone One"/>
              </a:rPr>
              <a:t>sử</a:t>
            </a:r>
            <a:r>
              <a:rPr lang="en-US" sz="2400" dirty="0">
                <a:solidFill>
                  <a:srgbClr val="004AAD"/>
                </a:solidFill>
                <a:latin typeface="Paytone One"/>
              </a:rPr>
              <a:t> </a:t>
            </a:r>
            <a:r>
              <a:rPr lang="en-US" sz="2400" dirty="0" err="1">
                <a:solidFill>
                  <a:srgbClr val="004AAD"/>
                </a:solidFill>
                <a:latin typeface="Paytone One"/>
              </a:rPr>
              <a:t>dụng</a:t>
            </a:r>
            <a:r>
              <a:rPr lang="en-US" sz="2400" dirty="0">
                <a:solidFill>
                  <a:srgbClr val="004AAD"/>
                </a:solidFill>
                <a:latin typeface="Paytone One"/>
              </a:rPr>
              <a:t> </a:t>
            </a:r>
            <a:r>
              <a:rPr lang="en-US" sz="2400" dirty="0" err="1">
                <a:solidFill>
                  <a:srgbClr val="004AAD"/>
                </a:solidFill>
                <a:latin typeface="Paytone One"/>
              </a:rPr>
              <a:t>thư</a:t>
            </a:r>
            <a:r>
              <a:rPr lang="en-US" sz="2400" dirty="0">
                <a:solidFill>
                  <a:srgbClr val="004AAD"/>
                </a:solidFill>
                <a:latin typeface="Paytone One"/>
              </a:rPr>
              <a:t> </a:t>
            </a:r>
            <a:r>
              <a:rPr lang="en-US" sz="2400" dirty="0" err="1">
                <a:solidFill>
                  <a:srgbClr val="004AAD"/>
                </a:solidFill>
                <a:latin typeface="Paytone One"/>
              </a:rPr>
              <a:t>viện</a:t>
            </a:r>
            <a:r>
              <a:rPr lang="en-US" sz="2400" dirty="0">
                <a:solidFill>
                  <a:srgbClr val="004AAD"/>
                </a:solidFill>
                <a:latin typeface="Paytone One"/>
              </a:rPr>
              <a:t> </a:t>
            </a:r>
            <a:r>
              <a:rPr lang="en-US" sz="2400" dirty="0" err="1">
                <a:solidFill>
                  <a:srgbClr val="004AAD"/>
                </a:solidFill>
                <a:latin typeface="Paytone One"/>
              </a:rPr>
              <a:t>để</a:t>
            </a:r>
            <a:r>
              <a:rPr lang="en-US" sz="2400" dirty="0">
                <a:solidFill>
                  <a:srgbClr val="004AAD"/>
                </a:solidFill>
                <a:latin typeface="Paytone One"/>
              </a:rPr>
              <a:t> </a:t>
            </a:r>
            <a:r>
              <a:rPr lang="en-US" sz="2400" dirty="0" err="1">
                <a:solidFill>
                  <a:srgbClr val="004AAD"/>
                </a:solidFill>
                <a:latin typeface="Paytone One"/>
              </a:rPr>
              <a:t>gửi</a:t>
            </a:r>
            <a:r>
              <a:rPr lang="en-US" sz="2400" dirty="0">
                <a:solidFill>
                  <a:srgbClr val="004AAD"/>
                </a:solidFill>
                <a:latin typeface="Paytone One"/>
              </a:rPr>
              <a:t> </a:t>
            </a:r>
            <a:r>
              <a:rPr lang="en-US" sz="2400" dirty="0" err="1">
                <a:solidFill>
                  <a:srgbClr val="004AAD"/>
                </a:solidFill>
                <a:latin typeface="Paytone One"/>
              </a:rPr>
              <a:t>và</a:t>
            </a:r>
            <a:r>
              <a:rPr lang="en-US" sz="2400" dirty="0">
                <a:solidFill>
                  <a:srgbClr val="004AAD"/>
                </a:solidFill>
                <a:latin typeface="Paytone One"/>
              </a:rPr>
              <a:t> </a:t>
            </a:r>
            <a:r>
              <a:rPr lang="en-US" sz="2400" dirty="0" err="1">
                <a:solidFill>
                  <a:srgbClr val="004AAD"/>
                </a:solidFill>
                <a:latin typeface="Paytone One"/>
              </a:rPr>
              <a:t>nhận</a:t>
            </a:r>
            <a:r>
              <a:rPr lang="en-US" sz="2400" dirty="0">
                <a:solidFill>
                  <a:srgbClr val="004AAD"/>
                </a:solidFill>
                <a:latin typeface="Paytone One"/>
              </a:rPr>
              <a:t> </a:t>
            </a:r>
            <a:r>
              <a:rPr lang="en-US" sz="2400" dirty="0" err="1">
                <a:solidFill>
                  <a:srgbClr val="004AAD"/>
                </a:solidFill>
                <a:latin typeface="Paytone One"/>
              </a:rPr>
              <a:t>gói</a:t>
            </a:r>
            <a:r>
              <a:rPr lang="en-US" sz="2400" dirty="0">
                <a:solidFill>
                  <a:srgbClr val="004AAD"/>
                </a:solidFill>
                <a:latin typeface="Paytone One"/>
              </a:rPr>
              <a:t> </a:t>
            </a:r>
            <a:r>
              <a:rPr lang="en-US" sz="2400" dirty="0" err="1">
                <a:solidFill>
                  <a:srgbClr val="004AAD"/>
                </a:solidFill>
                <a:latin typeface="Paytone One"/>
              </a:rPr>
              <a:t>dữ</a:t>
            </a:r>
            <a:r>
              <a:rPr lang="en-US" sz="2400" dirty="0">
                <a:solidFill>
                  <a:srgbClr val="004AAD"/>
                </a:solidFill>
                <a:latin typeface="Paytone One"/>
              </a:rPr>
              <a:t> </a:t>
            </a:r>
            <a:r>
              <a:rPr lang="en-US" sz="2400" dirty="0" err="1">
                <a:solidFill>
                  <a:srgbClr val="004AAD"/>
                </a:solidFill>
                <a:latin typeface="Paytone One"/>
              </a:rPr>
              <a:t>liệu</a:t>
            </a:r>
            <a:r>
              <a:rPr lang="en-US" sz="2400" dirty="0">
                <a:solidFill>
                  <a:srgbClr val="004AAD"/>
                </a:solidFill>
                <a:latin typeface="Paytone One"/>
              </a:rPr>
              <a:t> </a:t>
            </a:r>
            <a:r>
              <a:rPr lang="en-US" sz="2400" dirty="0" err="1">
                <a:solidFill>
                  <a:srgbClr val="004AAD"/>
                </a:solidFill>
                <a:latin typeface="Paytone One"/>
              </a:rPr>
              <a:t>từ</a:t>
            </a:r>
            <a:r>
              <a:rPr lang="en-US" sz="2400" dirty="0">
                <a:solidFill>
                  <a:srgbClr val="004AAD"/>
                </a:solidFill>
                <a:latin typeface="Paytone One"/>
              </a:rPr>
              <a:t> </a:t>
            </a:r>
            <a:r>
              <a:rPr lang="en-US" sz="2400" dirty="0" err="1">
                <a:solidFill>
                  <a:srgbClr val="004AAD"/>
                </a:solidFill>
                <a:latin typeface="Paytone One"/>
              </a:rPr>
              <a:t>và</a:t>
            </a:r>
            <a:r>
              <a:rPr lang="en-US" sz="2400" dirty="0">
                <a:solidFill>
                  <a:srgbClr val="004AAD"/>
                </a:solidFill>
                <a:latin typeface="Paytone One"/>
              </a:rPr>
              <a:t> </a:t>
            </a:r>
            <a:r>
              <a:rPr lang="en-US" sz="2400" dirty="0" err="1">
                <a:solidFill>
                  <a:srgbClr val="004AAD"/>
                </a:solidFill>
                <a:latin typeface="Paytone One"/>
              </a:rPr>
              <a:t>đến</a:t>
            </a:r>
            <a:r>
              <a:rPr lang="en-US" sz="2400" dirty="0">
                <a:solidFill>
                  <a:srgbClr val="004AAD"/>
                </a:solidFill>
                <a:latin typeface="Paytone One"/>
              </a:rPr>
              <a:t> </a:t>
            </a:r>
            <a:r>
              <a:rPr lang="en-US" sz="2400" dirty="0" err="1">
                <a:solidFill>
                  <a:srgbClr val="004AAD"/>
                </a:solidFill>
                <a:latin typeface="Paytone One"/>
              </a:rPr>
              <a:t>các</a:t>
            </a:r>
            <a:r>
              <a:rPr lang="en-US" sz="2400" dirty="0">
                <a:solidFill>
                  <a:srgbClr val="004AAD"/>
                </a:solidFill>
                <a:latin typeface="Paytone One"/>
              </a:rPr>
              <a:t> </a:t>
            </a:r>
            <a:r>
              <a:rPr lang="en-US" sz="2400" dirty="0" err="1">
                <a:solidFill>
                  <a:srgbClr val="004AAD"/>
                </a:solidFill>
                <a:latin typeface="Paytone One"/>
              </a:rPr>
              <a:t>nút</a:t>
            </a:r>
            <a:r>
              <a:rPr lang="en-US" sz="2400" dirty="0">
                <a:solidFill>
                  <a:srgbClr val="004AAD"/>
                </a:solidFill>
                <a:latin typeface="Paytone One"/>
              </a:rPr>
              <a:t> </a:t>
            </a:r>
            <a:r>
              <a:rPr lang="en-US" sz="2400" dirty="0" err="1">
                <a:solidFill>
                  <a:srgbClr val="004AAD"/>
                </a:solidFill>
                <a:latin typeface="Paytone One"/>
              </a:rPr>
              <a:t>khác</a:t>
            </a:r>
            <a:r>
              <a:rPr lang="en-US" sz="2400" dirty="0">
                <a:solidFill>
                  <a:srgbClr val="004AAD"/>
                </a:solidFill>
                <a:latin typeface="Paytone One"/>
              </a:rPr>
              <a:t> </a:t>
            </a:r>
            <a:r>
              <a:rPr lang="en-US" sz="2400" dirty="0" err="1">
                <a:solidFill>
                  <a:srgbClr val="004AAD"/>
                </a:solidFill>
                <a:latin typeface="Paytone One"/>
              </a:rPr>
              <a:t>trong</a:t>
            </a:r>
            <a:r>
              <a:rPr lang="en-US" sz="2400" dirty="0">
                <a:solidFill>
                  <a:srgbClr val="004AAD"/>
                </a:solidFill>
                <a:latin typeface="Paytone One"/>
              </a:rPr>
              <a:t> </a:t>
            </a:r>
            <a:r>
              <a:rPr lang="en-US" sz="2400" dirty="0" err="1">
                <a:solidFill>
                  <a:srgbClr val="004AAD"/>
                </a:solidFill>
                <a:latin typeface="Paytone One"/>
              </a:rPr>
              <a:t>mạng</a:t>
            </a:r>
            <a:r>
              <a:rPr lang="en-US" sz="2400" dirty="0">
                <a:solidFill>
                  <a:srgbClr val="004AAD"/>
                </a:solidFill>
                <a:latin typeface="Paytone One"/>
              </a:rPr>
              <a:t> </a:t>
            </a:r>
            <a:r>
              <a:rPr lang="en-US" sz="2400" dirty="0" err="1">
                <a:solidFill>
                  <a:srgbClr val="004AAD"/>
                </a:solidFill>
                <a:latin typeface="Paytone One"/>
              </a:rPr>
              <a:t>lưới</a:t>
            </a:r>
            <a:r>
              <a:rPr lang="en-US" sz="2400" dirty="0">
                <a:solidFill>
                  <a:srgbClr val="004AAD"/>
                </a:solidFill>
                <a:latin typeface="Paytone One"/>
              </a:rPr>
              <a:t> LoRa Mesh. Giao </a:t>
            </a:r>
            <a:r>
              <a:rPr lang="en-US" sz="2400" dirty="0" err="1">
                <a:solidFill>
                  <a:srgbClr val="004AAD"/>
                </a:solidFill>
                <a:latin typeface="Paytone One"/>
              </a:rPr>
              <a:t>thức</a:t>
            </a:r>
            <a:r>
              <a:rPr lang="en-US" sz="2400" dirty="0">
                <a:solidFill>
                  <a:srgbClr val="004AAD"/>
                </a:solidFill>
                <a:latin typeface="Paytone One"/>
              </a:rPr>
              <a:t> </a:t>
            </a:r>
            <a:r>
              <a:rPr lang="en-US" sz="2400" dirty="0" err="1">
                <a:solidFill>
                  <a:srgbClr val="004AAD"/>
                </a:solidFill>
                <a:latin typeface="Paytone One"/>
              </a:rPr>
              <a:t>định</a:t>
            </a:r>
            <a:r>
              <a:rPr lang="en-US" sz="2400" dirty="0">
                <a:solidFill>
                  <a:srgbClr val="004AAD"/>
                </a:solidFill>
                <a:latin typeface="Paytone One"/>
              </a:rPr>
              <a:t> </a:t>
            </a:r>
            <a:r>
              <a:rPr lang="en-US" sz="2400" dirty="0" err="1">
                <a:solidFill>
                  <a:srgbClr val="004AAD"/>
                </a:solidFill>
                <a:latin typeface="Paytone One"/>
              </a:rPr>
              <a:t>tuyến</a:t>
            </a:r>
            <a:r>
              <a:rPr lang="en-US" sz="2400" dirty="0">
                <a:solidFill>
                  <a:srgbClr val="004AAD"/>
                </a:solidFill>
                <a:latin typeface="Paytone One"/>
              </a:rPr>
              <a:t> </a:t>
            </a:r>
            <a:r>
              <a:rPr lang="en-US" sz="2400" dirty="0" err="1">
                <a:solidFill>
                  <a:srgbClr val="004AAD"/>
                </a:solidFill>
                <a:latin typeface="Paytone One"/>
              </a:rPr>
              <a:t>được</a:t>
            </a:r>
            <a:r>
              <a:rPr lang="en-US" sz="2400" dirty="0">
                <a:solidFill>
                  <a:srgbClr val="004AAD"/>
                </a:solidFill>
                <a:latin typeface="Paytone One"/>
              </a:rPr>
              <a:t> </a:t>
            </a:r>
            <a:r>
              <a:rPr lang="en-US" sz="2400" dirty="0" err="1">
                <a:solidFill>
                  <a:srgbClr val="004AAD"/>
                </a:solidFill>
                <a:latin typeface="Paytone One"/>
              </a:rPr>
              <a:t>thiết</a:t>
            </a:r>
            <a:r>
              <a:rPr lang="en-US" sz="2400" dirty="0">
                <a:solidFill>
                  <a:srgbClr val="004AAD"/>
                </a:solidFill>
                <a:latin typeface="Paytone One"/>
              </a:rPr>
              <a:t> </a:t>
            </a:r>
            <a:r>
              <a:rPr lang="en-US" sz="2400" dirty="0" err="1">
                <a:solidFill>
                  <a:srgbClr val="004AAD"/>
                </a:solidFill>
                <a:latin typeface="Paytone One"/>
              </a:rPr>
              <a:t>kế</a:t>
            </a:r>
            <a:r>
              <a:rPr lang="en-US" sz="2400" dirty="0">
                <a:solidFill>
                  <a:srgbClr val="004AAD"/>
                </a:solidFill>
                <a:latin typeface="Paytone One"/>
              </a:rPr>
              <a:t> </a:t>
            </a:r>
            <a:r>
              <a:rPr lang="en-US" sz="2400" dirty="0" err="1">
                <a:solidFill>
                  <a:srgbClr val="004AAD"/>
                </a:solidFill>
                <a:latin typeface="Paytone One"/>
              </a:rPr>
              <a:t>là</a:t>
            </a:r>
            <a:r>
              <a:rPr lang="en-US" sz="2400" dirty="0">
                <a:solidFill>
                  <a:srgbClr val="004AAD"/>
                </a:solidFill>
                <a:latin typeface="Paytone One"/>
              </a:rPr>
              <a:t> </a:t>
            </a:r>
            <a:r>
              <a:rPr lang="en-US" sz="2400" dirty="0" err="1">
                <a:solidFill>
                  <a:srgbClr val="004AAD"/>
                </a:solidFill>
                <a:latin typeface="Paytone One"/>
              </a:rPr>
              <a:t>giao</a:t>
            </a:r>
            <a:r>
              <a:rPr lang="en-US" sz="2400" dirty="0">
                <a:solidFill>
                  <a:srgbClr val="004AAD"/>
                </a:solidFill>
                <a:latin typeface="Paytone One"/>
              </a:rPr>
              <a:t> </a:t>
            </a:r>
            <a:r>
              <a:rPr lang="en-US" sz="2400" dirty="0" err="1">
                <a:solidFill>
                  <a:srgbClr val="004AAD"/>
                </a:solidFill>
                <a:latin typeface="Paytone One"/>
              </a:rPr>
              <a:t>thức</a:t>
            </a:r>
            <a:r>
              <a:rPr lang="en-US" sz="2400" dirty="0">
                <a:solidFill>
                  <a:srgbClr val="004AAD"/>
                </a:solidFill>
                <a:latin typeface="Paytone One"/>
              </a:rPr>
              <a:t> proactive, </a:t>
            </a:r>
            <a:r>
              <a:rPr lang="en-US" sz="2400" dirty="0" err="1">
                <a:solidFill>
                  <a:srgbClr val="004AAD"/>
                </a:solidFill>
                <a:latin typeface="Paytone One"/>
              </a:rPr>
              <a:t>duy</a:t>
            </a:r>
            <a:r>
              <a:rPr lang="en-US" sz="2400" dirty="0">
                <a:solidFill>
                  <a:srgbClr val="004AAD"/>
                </a:solidFill>
                <a:latin typeface="Paytone One"/>
              </a:rPr>
              <a:t> </a:t>
            </a:r>
            <a:r>
              <a:rPr lang="en-US" sz="2400" dirty="0" err="1">
                <a:solidFill>
                  <a:srgbClr val="004AAD"/>
                </a:solidFill>
                <a:latin typeface="Paytone One"/>
              </a:rPr>
              <a:t>trì</a:t>
            </a:r>
            <a:r>
              <a:rPr lang="en-US" sz="2400" dirty="0">
                <a:solidFill>
                  <a:srgbClr val="004AAD"/>
                </a:solidFill>
                <a:latin typeface="Paytone One"/>
              </a:rPr>
              <a:t> </a:t>
            </a:r>
            <a:r>
              <a:rPr lang="en-US" sz="2400" dirty="0" err="1">
                <a:solidFill>
                  <a:srgbClr val="004AAD"/>
                </a:solidFill>
                <a:latin typeface="Paytone One"/>
              </a:rPr>
              <a:t>bảng</a:t>
            </a:r>
            <a:r>
              <a:rPr lang="en-US" sz="2400" dirty="0">
                <a:solidFill>
                  <a:srgbClr val="004AAD"/>
                </a:solidFill>
                <a:latin typeface="Paytone One"/>
              </a:rPr>
              <a:t> </a:t>
            </a:r>
            <a:r>
              <a:rPr lang="en-US" sz="2400" dirty="0" err="1">
                <a:solidFill>
                  <a:srgbClr val="004AAD"/>
                </a:solidFill>
                <a:latin typeface="Paytone One"/>
              </a:rPr>
              <a:t>định</a:t>
            </a:r>
            <a:r>
              <a:rPr lang="en-US" sz="2400" dirty="0">
                <a:solidFill>
                  <a:srgbClr val="004AAD"/>
                </a:solidFill>
                <a:latin typeface="Paytone One"/>
              </a:rPr>
              <a:t> </a:t>
            </a:r>
            <a:r>
              <a:rPr lang="en-US" sz="2400" dirty="0" err="1">
                <a:solidFill>
                  <a:srgbClr val="004AAD"/>
                </a:solidFill>
                <a:latin typeface="Paytone One"/>
              </a:rPr>
              <a:t>tuyến</a:t>
            </a:r>
            <a:r>
              <a:rPr lang="en-US" sz="2400" dirty="0">
                <a:solidFill>
                  <a:srgbClr val="004AAD"/>
                </a:solidFill>
                <a:latin typeface="Paytone One"/>
              </a:rPr>
              <a:t> </a:t>
            </a:r>
            <a:r>
              <a:rPr lang="en-US" sz="2400" dirty="0" err="1">
                <a:solidFill>
                  <a:srgbClr val="004AAD"/>
                </a:solidFill>
                <a:latin typeface="Paytone One"/>
              </a:rPr>
              <a:t>tại</a:t>
            </a:r>
            <a:r>
              <a:rPr lang="en-US" sz="2400" dirty="0">
                <a:solidFill>
                  <a:srgbClr val="004AAD"/>
                </a:solidFill>
                <a:latin typeface="Paytone One"/>
              </a:rPr>
              <a:t> </a:t>
            </a:r>
            <a:r>
              <a:rPr lang="en-US" sz="2400" dirty="0" err="1">
                <a:solidFill>
                  <a:srgbClr val="004AAD"/>
                </a:solidFill>
                <a:latin typeface="Paytone One"/>
              </a:rPr>
              <a:t>mỗi</a:t>
            </a:r>
            <a:r>
              <a:rPr lang="en-US" sz="2400" dirty="0">
                <a:solidFill>
                  <a:srgbClr val="004AAD"/>
                </a:solidFill>
                <a:latin typeface="Paytone One"/>
              </a:rPr>
              <a:t> </a:t>
            </a:r>
            <a:r>
              <a:rPr lang="en-US" sz="2400" dirty="0" err="1">
                <a:solidFill>
                  <a:srgbClr val="004AAD"/>
                </a:solidFill>
                <a:latin typeface="Paytone One"/>
              </a:rPr>
              <a:t>nút</a:t>
            </a:r>
            <a:r>
              <a:rPr lang="en-US" sz="2400" dirty="0">
                <a:solidFill>
                  <a:srgbClr val="004AAD"/>
                </a:solidFill>
                <a:latin typeface="Paytone One"/>
              </a:rPr>
              <a:t> </a:t>
            </a:r>
            <a:r>
              <a:rPr lang="en-US" sz="2400" dirty="0" err="1">
                <a:solidFill>
                  <a:srgbClr val="004AAD"/>
                </a:solidFill>
                <a:latin typeface="Paytone One"/>
              </a:rPr>
              <a:t>thông</a:t>
            </a:r>
            <a:r>
              <a:rPr lang="en-US" sz="2400" dirty="0">
                <a:solidFill>
                  <a:srgbClr val="004AAD"/>
                </a:solidFill>
                <a:latin typeface="Paytone One"/>
              </a:rPr>
              <a:t> qua </a:t>
            </a:r>
            <a:r>
              <a:rPr lang="en-US" sz="2400" dirty="0" err="1">
                <a:solidFill>
                  <a:srgbClr val="004AAD"/>
                </a:solidFill>
                <a:latin typeface="Paytone One"/>
              </a:rPr>
              <a:t>việc</a:t>
            </a:r>
            <a:r>
              <a:rPr lang="en-US" sz="2400" dirty="0">
                <a:solidFill>
                  <a:srgbClr val="004AAD"/>
                </a:solidFill>
                <a:latin typeface="Paytone One"/>
              </a:rPr>
              <a:t> </a:t>
            </a:r>
            <a:r>
              <a:rPr lang="en-US" sz="2400" dirty="0" err="1">
                <a:solidFill>
                  <a:srgbClr val="004AAD"/>
                </a:solidFill>
                <a:latin typeface="Paytone One"/>
              </a:rPr>
              <a:t>gửi</a:t>
            </a:r>
            <a:r>
              <a:rPr lang="en-US" sz="2400" dirty="0">
                <a:solidFill>
                  <a:srgbClr val="004AAD"/>
                </a:solidFill>
                <a:latin typeface="Paytone One"/>
              </a:rPr>
              <a:t> </a:t>
            </a:r>
            <a:r>
              <a:rPr lang="en-US" sz="2400" dirty="0" err="1">
                <a:solidFill>
                  <a:srgbClr val="004AAD"/>
                </a:solidFill>
                <a:latin typeface="Paytone One"/>
              </a:rPr>
              <a:t>thông</a:t>
            </a:r>
            <a:r>
              <a:rPr lang="en-US" sz="2400" dirty="0">
                <a:solidFill>
                  <a:srgbClr val="004AAD"/>
                </a:solidFill>
                <a:latin typeface="Paytone One"/>
              </a:rPr>
              <a:t> </a:t>
            </a:r>
            <a:r>
              <a:rPr lang="en-US" sz="2400" dirty="0" err="1">
                <a:solidFill>
                  <a:srgbClr val="004AAD"/>
                </a:solidFill>
                <a:latin typeface="Paytone One"/>
              </a:rPr>
              <a:t>điệp</a:t>
            </a:r>
            <a:r>
              <a:rPr lang="en-US" sz="2400" dirty="0">
                <a:solidFill>
                  <a:srgbClr val="004AAD"/>
                </a:solidFill>
                <a:latin typeface="Paytone One"/>
              </a:rPr>
              <a:t> </a:t>
            </a:r>
            <a:r>
              <a:rPr lang="en-US" sz="2400" dirty="0" err="1">
                <a:solidFill>
                  <a:srgbClr val="004AAD"/>
                </a:solidFill>
                <a:latin typeface="Paytone One"/>
              </a:rPr>
              <a:t>định</a:t>
            </a:r>
            <a:r>
              <a:rPr lang="en-US" sz="2400" dirty="0">
                <a:solidFill>
                  <a:srgbClr val="004AAD"/>
                </a:solidFill>
                <a:latin typeface="Paytone One"/>
              </a:rPr>
              <a:t> </a:t>
            </a:r>
            <a:r>
              <a:rPr lang="en-US" sz="2400" dirty="0" err="1">
                <a:solidFill>
                  <a:srgbClr val="004AAD"/>
                </a:solidFill>
                <a:latin typeface="Paytone One"/>
              </a:rPr>
              <a:t>tuyến</a:t>
            </a:r>
            <a:r>
              <a:rPr lang="en-US" sz="2400" dirty="0">
                <a:solidFill>
                  <a:srgbClr val="004AAD"/>
                </a:solidFill>
                <a:latin typeface="Paytone One"/>
              </a:rPr>
              <a:t> </a:t>
            </a:r>
            <a:r>
              <a:rPr lang="en-US" sz="2400" dirty="0" err="1">
                <a:solidFill>
                  <a:srgbClr val="004AAD"/>
                </a:solidFill>
                <a:latin typeface="Paytone One"/>
              </a:rPr>
              <a:t>giữa</a:t>
            </a:r>
            <a:r>
              <a:rPr lang="en-US" sz="2400" dirty="0">
                <a:solidFill>
                  <a:srgbClr val="004AAD"/>
                </a:solidFill>
                <a:latin typeface="Paytone One"/>
              </a:rPr>
              <a:t> </a:t>
            </a:r>
            <a:r>
              <a:rPr lang="en-US" sz="2400" dirty="0" err="1">
                <a:solidFill>
                  <a:srgbClr val="004AAD"/>
                </a:solidFill>
                <a:latin typeface="Paytone One"/>
              </a:rPr>
              <a:t>các</a:t>
            </a:r>
            <a:r>
              <a:rPr lang="en-US" sz="2400" dirty="0">
                <a:solidFill>
                  <a:srgbClr val="004AAD"/>
                </a:solidFill>
                <a:latin typeface="Paytone One"/>
              </a:rPr>
              <a:t> </a:t>
            </a:r>
            <a:r>
              <a:rPr lang="en-US" sz="2400" dirty="0" err="1">
                <a:solidFill>
                  <a:srgbClr val="004AAD"/>
                </a:solidFill>
                <a:latin typeface="Paytone One"/>
              </a:rPr>
              <a:t>nút</a:t>
            </a:r>
            <a:r>
              <a:rPr lang="en-US" sz="2400" dirty="0">
                <a:solidFill>
                  <a:srgbClr val="004AAD"/>
                </a:solidFill>
                <a:latin typeface="Paytone One"/>
              </a:rPr>
              <a:t> </a:t>
            </a:r>
            <a:r>
              <a:rPr lang="en-US" sz="2400" dirty="0" err="1">
                <a:solidFill>
                  <a:srgbClr val="004AAD"/>
                </a:solidFill>
                <a:latin typeface="Paytone One"/>
              </a:rPr>
              <a:t>láng</a:t>
            </a:r>
            <a:r>
              <a:rPr lang="en-US" sz="2400" dirty="0">
                <a:solidFill>
                  <a:srgbClr val="004AAD"/>
                </a:solidFill>
                <a:latin typeface="Paytone One"/>
              </a:rPr>
              <a:t> </a:t>
            </a:r>
            <a:r>
              <a:rPr lang="en-US" sz="2400" dirty="0" err="1">
                <a:solidFill>
                  <a:srgbClr val="004AAD"/>
                </a:solidFill>
                <a:latin typeface="Paytone One"/>
              </a:rPr>
              <a:t>giềng</a:t>
            </a:r>
            <a:r>
              <a:rPr lang="en-US" sz="2400" dirty="0">
                <a:solidFill>
                  <a:srgbClr val="004AAD"/>
                </a:solidFill>
                <a:latin typeface="Paytone One"/>
              </a:rPr>
              <a:t>. </a:t>
            </a:r>
          </a:p>
        </p:txBody>
      </p:sp>
      <p:sp>
        <p:nvSpPr>
          <p:cNvPr id="4" name="TextBox 4"/>
          <p:cNvSpPr txBox="1"/>
          <p:nvPr/>
        </p:nvSpPr>
        <p:spPr>
          <a:xfrm>
            <a:off x="1930202" y="1968796"/>
            <a:ext cx="6908998" cy="1566544"/>
          </a:xfrm>
          <a:prstGeom prst="rect">
            <a:avLst/>
          </a:prstGeom>
        </p:spPr>
        <p:txBody>
          <a:bodyPr wrap="square" lIns="0" tIns="0" rIns="0" bIns="0" rtlCol="0" anchor="t">
            <a:spAutoFit/>
          </a:bodyPr>
          <a:lstStyle/>
          <a:p>
            <a:pPr algn="ctr">
              <a:lnSpc>
                <a:spcPts val="12880"/>
              </a:lnSpc>
            </a:pPr>
            <a:r>
              <a:rPr lang="en-US" sz="9200" dirty="0">
                <a:solidFill>
                  <a:srgbClr val="004AAD"/>
                </a:solidFill>
                <a:latin typeface="Noto Sans Bold"/>
              </a:rPr>
              <a:t>LoRa mesh</a:t>
            </a:r>
          </a:p>
        </p:txBody>
      </p:sp>
    </p:spTree>
  </p:cSld>
  <p:clrMapOvr>
    <a:masterClrMapping/>
  </p:clrMapOvr>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a:extLst>
              <a:ext uri="{FF2B5EF4-FFF2-40B4-BE49-F238E27FC236}">
                <a16:creationId xmlns:a16="http://schemas.microsoft.com/office/drawing/2014/main" id="{BAB375D6-1AF3-A4A0-72BD-BA9A4588C64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3" b="3"/>
          <a:stretch>
            <a:fillRect/>
          </a:stretch>
        </p:blipFill>
        <p:spPr>
          <a:xfrm>
            <a:off x="2743200" y="464431"/>
            <a:ext cx="12496800" cy="93581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9251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1260157"/>
            <a:ext cx="8342304" cy="7766685"/>
            <a:chOff x="0" y="0"/>
            <a:chExt cx="6350000" cy="5911850"/>
          </a:xfrm>
        </p:grpSpPr>
        <p:sp>
          <p:nvSpPr>
            <p:cNvPr id="3" name="Freeform 3"/>
            <p:cNvSpPr/>
            <p:nvPr/>
          </p:nvSpPr>
          <p:spPr>
            <a:xfrm>
              <a:off x="0" y="0"/>
              <a:ext cx="6352540" cy="5913120"/>
            </a:xfrm>
            <a:custGeom>
              <a:avLst/>
              <a:gdLst/>
              <a:ahLst/>
              <a:cxnLst/>
              <a:rect l="l" t="t" r="r" b="b"/>
              <a:pathLst>
                <a:path w="6352540" h="5913120">
                  <a:moveTo>
                    <a:pt x="5995670" y="1826260"/>
                  </a:moveTo>
                  <a:lnTo>
                    <a:pt x="4719320" y="1826260"/>
                  </a:lnTo>
                  <a:cubicBezTo>
                    <a:pt x="4523740" y="1826260"/>
                    <a:pt x="4364990" y="1667510"/>
                    <a:pt x="4364990" y="1471930"/>
                  </a:cubicBezTo>
                  <a:lnTo>
                    <a:pt x="4364990" y="354330"/>
                  </a:lnTo>
                  <a:cubicBezTo>
                    <a:pt x="4364990" y="158750"/>
                    <a:pt x="4206240" y="0"/>
                    <a:pt x="4010660" y="0"/>
                  </a:cubicBezTo>
                  <a:lnTo>
                    <a:pt x="1061720" y="0"/>
                  </a:lnTo>
                  <a:cubicBezTo>
                    <a:pt x="866140" y="0"/>
                    <a:pt x="707390" y="158750"/>
                    <a:pt x="707390" y="354330"/>
                  </a:cubicBezTo>
                  <a:lnTo>
                    <a:pt x="707390" y="506730"/>
                  </a:lnTo>
                  <a:cubicBezTo>
                    <a:pt x="707390" y="702310"/>
                    <a:pt x="548640" y="861060"/>
                    <a:pt x="353060" y="861060"/>
                  </a:cubicBezTo>
                  <a:lnTo>
                    <a:pt x="353060" y="861060"/>
                  </a:lnTo>
                  <a:cubicBezTo>
                    <a:pt x="158750" y="861060"/>
                    <a:pt x="0" y="1018540"/>
                    <a:pt x="0" y="1214120"/>
                  </a:cubicBezTo>
                  <a:lnTo>
                    <a:pt x="0" y="4723130"/>
                  </a:lnTo>
                  <a:cubicBezTo>
                    <a:pt x="0" y="4918710"/>
                    <a:pt x="158750" y="5077460"/>
                    <a:pt x="354330" y="5077460"/>
                  </a:cubicBezTo>
                  <a:lnTo>
                    <a:pt x="354330" y="5077460"/>
                  </a:lnTo>
                  <a:cubicBezTo>
                    <a:pt x="549910" y="5077460"/>
                    <a:pt x="708660" y="5236210"/>
                    <a:pt x="708660" y="5431790"/>
                  </a:cubicBezTo>
                  <a:lnTo>
                    <a:pt x="708660" y="5558790"/>
                  </a:lnTo>
                  <a:cubicBezTo>
                    <a:pt x="708660" y="5754370"/>
                    <a:pt x="867410" y="5913120"/>
                    <a:pt x="1062990" y="5913120"/>
                  </a:cubicBezTo>
                  <a:lnTo>
                    <a:pt x="4013200" y="5913120"/>
                  </a:lnTo>
                  <a:cubicBezTo>
                    <a:pt x="4208780" y="5913120"/>
                    <a:pt x="4367530" y="5754370"/>
                    <a:pt x="4367530" y="5558790"/>
                  </a:cubicBezTo>
                  <a:lnTo>
                    <a:pt x="4367530" y="5431790"/>
                  </a:lnTo>
                  <a:cubicBezTo>
                    <a:pt x="4367530" y="5236210"/>
                    <a:pt x="4526280" y="5077460"/>
                    <a:pt x="4721860" y="5077460"/>
                  </a:cubicBezTo>
                  <a:lnTo>
                    <a:pt x="5998210" y="5077460"/>
                  </a:lnTo>
                  <a:cubicBezTo>
                    <a:pt x="6193790" y="5077460"/>
                    <a:pt x="6352540" y="4918710"/>
                    <a:pt x="6352540" y="4723130"/>
                  </a:cubicBezTo>
                  <a:lnTo>
                    <a:pt x="6352540" y="2179320"/>
                  </a:lnTo>
                  <a:cubicBezTo>
                    <a:pt x="6350000" y="1983740"/>
                    <a:pt x="6191250" y="1826260"/>
                    <a:pt x="5995670" y="1826260"/>
                  </a:cubicBezTo>
                  <a:close/>
                </a:path>
              </a:pathLst>
            </a:custGeom>
            <a:blipFill>
              <a:blip r:embed="rId2"/>
              <a:stretch>
                <a:fillRect l="-53945" r="-12122"/>
              </a:stretch>
            </a:blipFill>
          </p:spPr>
        </p:sp>
      </p:grpSp>
      <p:grpSp>
        <p:nvGrpSpPr>
          <p:cNvPr id="4" name="Group 4"/>
          <p:cNvGrpSpPr/>
          <p:nvPr/>
        </p:nvGrpSpPr>
        <p:grpSpPr>
          <a:xfrm>
            <a:off x="-9389405" y="-803170"/>
            <a:ext cx="10926105" cy="2730844"/>
            <a:chOff x="0" y="0"/>
            <a:chExt cx="2877657" cy="719235"/>
          </a:xfrm>
        </p:grpSpPr>
        <p:sp>
          <p:nvSpPr>
            <p:cNvPr id="5" name="Freeform 5"/>
            <p:cNvSpPr/>
            <p:nvPr/>
          </p:nvSpPr>
          <p:spPr>
            <a:xfrm>
              <a:off x="0" y="0"/>
              <a:ext cx="2877657" cy="719235"/>
            </a:xfrm>
            <a:custGeom>
              <a:avLst/>
              <a:gdLst/>
              <a:ahLst/>
              <a:cxnLst/>
              <a:rect l="l" t="t" r="r" b="b"/>
              <a:pathLst>
                <a:path w="2877657" h="719235">
                  <a:moveTo>
                    <a:pt x="17714" y="0"/>
                  </a:moveTo>
                  <a:lnTo>
                    <a:pt x="2859943" y="0"/>
                  </a:lnTo>
                  <a:cubicBezTo>
                    <a:pt x="2869726" y="0"/>
                    <a:pt x="2877657" y="7931"/>
                    <a:pt x="2877657" y="17714"/>
                  </a:cubicBezTo>
                  <a:lnTo>
                    <a:pt x="2877657" y="701520"/>
                  </a:lnTo>
                  <a:cubicBezTo>
                    <a:pt x="2877657" y="711304"/>
                    <a:pt x="2869726" y="719235"/>
                    <a:pt x="2859943" y="719235"/>
                  </a:cubicBezTo>
                  <a:lnTo>
                    <a:pt x="17714" y="719235"/>
                  </a:lnTo>
                  <a:cubicBezTo>
                    <a:pt x="7931" y="719235"/>
                    <a:pt x="0" y="711304"/>
                    <a:pt x="0" y="701520"/>
                  </a:cubicBezTo>
                  <a:lnTo>
                    <a:pt x="0" y="17714"/>
                  </a:lnTo>
                  <a:cubicBezTo>
                    <a:pt x="0" y="7931"/>
                    <a:pt x="7931" y="0"/>
                    <a:pt x="17714" y="0"/>
                  </a:cubicBezTo>
                  <a:close/>
                </a:path>
              </a:pathLst>
            </a:custGeom>
            <a:solidFill>
              <a:srgbClr val="000000">
                <a:alpha val="0"/>
              </a:srgbClr>
            </a:solidFill>
            <a:ln w="19050" cap="rnd">
              <a:solidFill>
                <a:srgbClr val="000000"/>
              </a:solidFill>
              <a:prstDash val="solid"/>
              <a:round/>
            </a:ln>
          </p:spPr>
        </p:sp>
        <p:sp>
          <p:nvSpPr>
            <p:cNvPr id="6" name="TextBox 6"/>
            <p:cNvSpPr txBox="1"/>
            <p:nvPr/>
          </p:nvSpPr>
          <p:spPr>
            <a:xfrm>
              <a:off x="0" y="-66675"/>
              <a:ext cx="2877657" cy="785910"/>
            </a:xfrm>
            <a:prstGeom prst="rect">
              <a:avLst/>
            </a:prstGeom>
          </p:spPr>
          <p:txBody>
            <a:bodyPr lIns="50800" tIns="50800" rIns="50800" bIns="50800" rtlCol="0" anchor="ctr"/>
            <a:lstStyle/>
            <a:p>
              <a:pPr algn="ctr">
                <a:lnSpc>
                  <a:spcPts val="3150"/>
                </a:lnSpc>
              </a:pPr>
              <a:endParaRPr/>
            </a:p>
          </p:txBody>
        </p:sp>
      </p:grpSp>
      <p:grpSp>
        <p:nvGrpSpPr>
          <p:cNvPr id="7" name="Group 7"/>
          <p:cNvGrpSpPr/>
          <p:nvPr/>
        </p:nvGrpSpPr>
        <p:grpSpPr>
          <a:xfrm>
            <a:off x="-4078753" y="9524319"/>
            <a:ext cx="10926105" cy="2730844"/>
            <a:chOff x="0" y="0"/>
            <a:chExt cx="2877657" cy="719235"/>
          </a:xfrm>
        </p:grpSpPr>
        <p:sp>
          <p:nvSpPr>
            <p:cNvPr id="8" name="Freeform 8"/>
            <p:cNvSpPr/>
            <p:nvPr/>
          </p:nvSpPr>
          <p:spPr>
            <a:xfrm>
              <a:off x="0" y="0"/>
              <a:ext cx="2877657" cy="719235"/>
            </a:xfrm>
            <a:custGeom>
              <a:avLst/>
              <a:gdLst/>
              <a:ahLst/>
              <a:cxnLst/>
              <a:rect l="l" t="t" r="r" b="b"/>
              <a:pathLst>
                <a:path w="2877657" h="719235">
                  <a:moveTo>
                    <a:pt x="17714" y="0"/>
                  </a:moveTo>
                  <a:lnTo>
                    <a:pt x="2859943" y="0"/>
                  </a:lnTo>
                  <a:cubicBezTo>
                    <a:pt x="2869726" y="0"/>
                    <a:pt x="2877657" y="7931"/>
                    <a:pt x="2877657" y="17714"/>
                  </a:cubicBezTo>
                  <a:lnTo>
                    <a:pt x="2877657" y="701520"/>
                  </a:lnTo>
                  <a:cubicBezTo>
                    <a:pt x="2877657" y="711304"/>
                    <a:pt x="2869726" y="719235"/>
                    <a:pt x="2859943" y="719235"/>
                  </a:cubicBezTo>
                  <a:lnTo>
                    <a:pt x="17714" y="719235"/>
                  </a:lnTo>
                  <a:cubicBezTo>
                    <a:pt x="7931" y="719235"/>
                    <a:pt x="0" y="711304"/>
                    <a:pt x="0" y="701520"/>
                  </a:cubicBezTo>
                  <a:lnTo>
                    <a:pt x="0" y="17714"/>
                  </a:lnTo>
                  <a:cubicBezTo>
                    <a:pt x="0" y="7931"/>
                    <a:pt x="7931" y="0"/>
                    <a:pt x="17714" y="0"/>
                  </a:cubicBezTo>
                  <a:close/>
                </a:path>
              </a:pathLst>
            </a:custGeom>
            <a:solidFill>
              <a:srgbClr val="000000">
                <a:alpha val="0"/>
              </a:srgbClr>
            </a:solidFill>
            <a:ln w="19050" cap="rnd">
              <a:solidFill>
                <a:srgbClr val="000000"/>
              </a:solidFill>
              <a:prstDash val="solid"/>
              <a:round/>
            </a:ln>
          </p:spPr>
        </p:sp>
        <p:sp>
          <p:nvSpPr>
            <p:cNvPr id="9" name="TextBox 9"/>
            <p:cNvSpPr txBox="1"/>
            <p:nvPr/>
          </p:nvSpPr>
          <p:spPr>
            <a:xfrm>
              <a:off x="0" y="-66675"/>
              <a:ext cx="2877657" cy="785910"/>
            </a:xfrm>
            <a:prstGeom prst="rect">
              <a:avLst/>
            </a:prstGeom>
          </p:spPr>
          <p:txBody>
            <a:bodyPr lIns="50800" tIns="50800" rIns="50800" bIns="50800" rtlCol="0" anchor="ctr"/>
            <a:lstStyle/>
            <a:p>
              <a:pPr algn="ctr">
                <a:lnSpc>
                  <a:spcPts val="3150"/>
                </a:lnSpc>
              </a:pPr>
              <a:endParaRPr/>
            </a:p>
          </p:txBody>
        </p:sp>
      </p:grpSp>
      <p:grpSp>
        <p:nvGrpSpPr>
          <p:cNvPr id="10" name="Group 10"/>
          <p:cNvGrpSpPr/>
          <p:nvPr/>
        </p:nvGrpSpPr>
        <p:grpSpPr>
          <a:xfrm>
            <a:off x="10604500" y="1491053"/>
            <a:ext cx="6299200" cy="5733366"/>
            <a:chOff x="0" y="0"/>
            <a:chExt cx="8398933" cy="7644488"/>
          </a:xfrm>
        </p:grpSpPr>
        <p:sp>
          <p:nvSpPr>
            <p:cNvPr id="11" name="TextBox 11"/>
            <p:cNvSpPr txBox="1"/>
            <p:nvPr/>
          </p:nvSpPr>
          <p:spPr>
            <a:xfrm>
              <a:off x="0" y="0"/>
              <a:ext cx="8398933" cy="1257300"/>
            </a:xfrm>
            <a:prstGeom prst="rect">
              <a:avLst/>
            </a:prstGeom>
          </p:spPr>
          <p:txBody>
            <a:bodyPr lIns="0" tIns="0" rIns="0" bIns="0" rtlCol="0" anchor="t">
              <a:spAutoFit/>
            </a:bodyPr>
            <a:lstStyle/>
            <a:p>
              <a:pPr marL="0" lvl="0" indent="0">
                <a:lnSpc>
                  <a:spcPts val="7474"/>
                </a:lnSpc>
              </a:pPr>
              <a:r>
                <a:rPr lang="en-US" sz="6228">
                  <a:solidFill>
                    <a:srgbClr val="000000"/>
                  </a:solidFill>
                  <a:latin typeface="Paytone One"/>
                </a:rPr>
                <a:t>NỘI DUNG</a:t>
              </a:r>
            </a:p>
          </p:txBody>
        </p:sp>
        <p:sp>
          <p:nvSpPr>
            <p:cNvPr id="12" name="TextBox 12"/>
            <p:cNvSpPr txBox="1"/>
            <p:nvPr/>
          </p:nvSpPr>
          <p:spPr>
            <a:xfrm>
              <a:off x="0" y="2256228"/>
              <a:ext cx="7891603" cy="1457325"/>
            </a:xfrm>
            <a:prstGeom prst="rect">
              <a:avLst/>
            </a:prstGeom>
          </p:spPr>
          <p:txBody>
            <a:bodyPr lIns="0" tIns="0" rIns="0" bIns="0" rtlCol="0" anchor="t">
              <a:spAutoFit/>
            </a:bodyPr>
            <a:lstStyle/>
            <a:p>
              <a:pPr marL="0" lvl="0" indent="0">
                <a:lnSpc>
                  <a:spcPts val="4500"/>
                </a:lnSpc>
                <a:spcBef>
                  <a:spcPct val="0"/>
                </a:spcBef>
              </a:pPr>
              <a:r>
                <a:rPr lang="en-US" sz="3000">
                  <a:solidFill>
                    <a:srgbClr val="000000"/>
                  </a:solidFill>
                  <a:latin typeface="Paytone One"/>
                </a:rPr>
                <a:t>Giới thiệu chung về IOT và mạng cảm biến</a:t>
              </a:r>
            </a:p>
          </p:txBody>
        </p:sp>
        <p:sp>
          <p:nvSpPr>
            <p:cNvPr id="13" name="TextBox 13"/>
            <p:cNvSpPr txBox="1"/>
            <p:nvPr/>
          </p:nvSpPr>
          <p:spPr>
            <a:xfrm>
              <a:off x="0" y="4218663"/>
              <a:ext cx="7891603" cy="1457325"/>
            </a:xfrm>
            <a:prstGeom prst="rect">
              <a:avLst/>
            </a:prstGeom>
          </p:spPr>
          <p:txBody>
            <a:bodyPr lIns="0" tIns="0" rIns="0" bIns="0" rtlCol="0" anchor="t">
              <a:spAutoFit/>
            </a:bodyPr>
            <a:lstStyle/>
            <a:p>
              <a:pPr marL="0" lvl="0" indent="0">
                <a:lnSpc>
                  <a:spcPts val="4500"/>
                </a:lnSpc>
                <a:spcBef>
                  <a:spcPct val="0"/>
                </a:spcBef>
              </a:pPr>
              <a:r>
                <a:rPr lang="en-US" sz="3000">
                  <a:solidFill>
                    <a:srgbClr val="000000"/>
                  </a:solidFill>
                  <a:latin typeface="Paytone One"/>
                </a:rPr>
                <a:t>Công nghệ mạng cảm biến trong nông nghiệp</a:t>
              </a:r>
            </a:p>
          </p:txBody>
        </p:sp>
        <p:sp>
          <p:nvSpPr>
            <p:cNvPr id="14" name="TextBox 14"/>
            <p:cNvSpPr txBox="1"/>
            <p:nvPr/>
          </p:nvSpPr>
          <p:spPr>
            <a:xfrm>
              <a:off x="0" y="6187163"/>
              <a:ext cx="7891603" cy="1457325"/>
            </a:xfrm>
            <a:prstGeom prst="rect">
              <a:avLst/>
            </a:prstGeom>
          </p:spPr>
          <p:txBody>
            <a:bodyPr lIns="0" tIns="0" rIns="0" bIns="0" rtlCol="0" anchor="t">
              <a:spAutoFit/>
            </a:bodyPr>
            <a:lstStyle/>
            <a:p>
              <a:pPr marL="0" lvl="0" indent="0">
                <a:lnSpc>
                  <a:spcPts val="4500"/>
                </a:lnSpc>
                <a:spcBef>
                  <a:spcPct val="0"/>
                </a:spcBef>
              </a:pPr>
              <a:r>
                <a:rPr lang="en-US" sz="3000">
                  <a:solidFill>
                    <a:srgbClr val="000000"/>
                  </a:solidFill>
                  <a:latin typeface="Paytone One"/>
                </a:rPr>
                <a:t>Triển khai và ứng dụng mạng cảm biến trong nông nghiệp</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41066" y="0"/>
            <a:ext cx="9546934" cy="5023098"/>
          </a:xfrm>
          <a:custGeom>
            <a:avLst/>
            <a:gdLst/>
            <a:ahLst/>
            <a:cxnLst/>
            <a:rect l="l" t="t" r="r" b="b"/>
            <a:pathLst>
              <a:path w="9546934" h="5023098">
                <a:moveTo>
                  <a:pt x="0" y="0"/>
                </a:moveTo>
                <a:lnTo>
                  <a:pt x="9546934" y="0"/>
                </a:lnTo>
                <a:lnTo>
                  <a:pt x="9546934" y="5023098"/>
                </a:lnTo>
                <a:lnTo>
                  <a:pt x="0" y="5023098"/>
                </a:lnTo>
                <a:lnTo>
                  <a:pt x="0" y="0"/>
                </a:lnTo>
                <a:close/>
              </a:path>
            </a:pathLst>
          </a:custGeom>
          <a:blipFill>
            <a:blip r:embed="rId2"/>
            <a:stretch>
              <a:fillRect t="-6668" b="-20038"/>
            </a:stretch>
          </a:blipFill>
        </p:spPr>
      </p:sp>
      <p:sp>
        <p:nvSpPr>
          <p:cNvPr id="3" name="Freeform 3"/>
          <p:cNvSpPr/>
          <p:nvPr/>
        </p:nvSpPr>
        <p:spPr>
          <a:xfrm>
            <a:off x="8741066" y="5263902"/>
            <a:ext cx="9546934" cy="5023098"/>
          </a:xfrm>
          <a:custGeom>
            <a:avLst/>
            <a:gdLst/>
            <a:ahLst/>
            <a:cxnLst/>
            <a:rect l="l" t="t" r="r" b="b"/>
            <a:pathLst>
              <a:path w="9546934" h="5023098">
                <a:moveTo>
                  <a:pt x="0" y="0"/>
                </a:moveTo>
                <a:lnTo>
                  <a:pt x="9546934" y="0"/>
                </a:lnTo>
                <a:lnTo>
                  <a:pt x="9546934" y="5023098"/>
                </a:lnTo>
                <a:lnTo>
                  <a:pt x="0" y="5023098"/>
                </a:lnTo>
                <a:lnTo>
                  <a:pt x="0" y="0"/>
                </a:lnTo>
                <a:close/>
              </a:path>
            </a:pathLst>
          </a:custGeom>
          <a:blipFill>
            <a:blip r:embed="rId3"/>
            <a:stretch>
              <a:fillRect b="-26707"/>
            </a:stretch>
          </a:blipFill>
        </p:spPr>
      </p:sp>
      <p:sp>
        <p:nvSpPr>
          <p:cNvPr id="4" name="TextBox 4"/>
          <p:cNvSpPr txBox="1"/>
          <p:nvPr/>
        </p:nvSpPr>
        <p:spPr>
          <a:xfrm>
            <a:off x="1028700" y="2286000"/>
            <a:ext cx="6502400" cy="5715000"/>
          </a:xfrm>
          <a:prstGeom prst="rect">
            <a:avLst/>
          </a:prstGeom>
        </p:spPr>
        <p:txBody>
          <a:bodyPr lIns="0" tIns="0" rIns="0" bIns="0" rtlCol="0" anchor="t">
            <a:spAutoFit/>
          </a:bodyPr>
          <a:lstStyle/>
          <a:p>
            <a:pPr marL="0" lvl="0" indent="0">
              <a:lnSpc>
                <a:spcPts val="9000"/>
              </a:lnSpc>
              <a:spcBef>
                <a:spcPct val="0"/>
              </a:spcBef>
            </a:pPr>
            <a:r>
              <a:rPr lang="en-US" sz="7500">
                <a:solidFill>
                  <a:srgbClr val="000000"/>
                </a:solidFill>
                <a:latin typeface="Paytone One"/>
              </a:rPr>
              <a:t>Triển khai và ứng dụng mạng cảm biến trong nông nghiệp</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420099" y="0"/>
            <a:ext cx="9867901" cy="10287000"/>
          </a:xfrm>
          <a:prstGeom prst="rect">
            <a:avLst/>
          </a:prstGeom>
          <a:solidFill>
            <a:srgbClr val="004AAD"/>
          </a:solidFill>
        </p:spPr>
      </p:sp>
      <p:sp>
        <p:nvSpPr>
          <p:cNvPr id="3" name="Freeform 3"/>
          <p:cNvSpPr/>
          <p:nvPr/>
        </p:nvSpPr>
        <p:spPr>
          <a:xfrm>
            <a:off x="10003073" y="1214696"/>
            <a:ext cx="6701953" cy="7857608"/>
          </a:xfrm>
          <a:custGeom>
            <a:avLst/>
            <a:gdLst/>
            <a:ahLst/>
            <a:cxnLst/>
            <a:rect l="l" t="t" r="r" b="b"/>
            <a:pathLst>
              <a:path w="6701953" h="7857608">
                <a:moveTo>
                  <a:pt x="0" y="0"/>
                </a:moveTo>
                <a:lnTo>
                  <a:pt x="6701953" y="0"/>
                </a:lnTo>
                <a:lnTo>
                  <a:pt x="6701953" y="7857608"/>
                </a:lnTo>
                <a:lnTo>
                  <a:pt x="0" y="7857608"/>
                </a:lnTo>
                <a:lnTo>
                  <a:pt x="0" y="0"/>
                </a:lnTo>
                <a:close/>
              </a:path>
            </a:pathLst>
          </a:custGeom>
          <a:blipFill>
            <a:blip r:embed="rId2"/>
            <a:stretch>
              <a:fillRect l="-654" r="-868"/>
            </a:stretch>
          </a:blipFill>
        </p:spPr>
      </p:sp>
      <p:sp>
        <p:nvSpPr>
          <p:cNvPr id="4" name="TextBox 4"/>
          <p:cNvSpPr txBox="1"/>
          <p:nvPr/>
        </p:nvSpPr>
        <p:spPr>
          <a:xfrm>
            <a:off x="1028700" y="904875"/>
            <a:ext cx="5925127" cy="2457831"/>
          </a:xfrm>
          <a:prstGeom prst="rect">
            <a:avLst/>
          </a:prstGeom>
        </p:spPr>
        <p:txBody>
          <a:bodyPr lIns="0" tIns="0" rIns="0" bIns="0" rtlCol="0" anchor="t">
            <a:spAutoFit/>
          </a:bodyPr>
          <a:lstStyle/>
          <a:p>
            <a:pPr marL="0" lvl="0" indent="0">
              <a:lnSpc>
                <a:spcPts val="9954"/>
              </a:lnSpc>
              <a:spcBef>
                <a:spcPct val="0"/>
              </a:spcBef>
            </a:pPr>
            <a:r>
              <a:rPr lang="en-US" sz="7109">
                <a:solidFill>
                  <a:srgbClr val="000000"/>
                </a:solidFill>
                <a:latin typeface="Paytone One"/>
              </a:rPr>
              <a:t>Thiết kế phần cứng</a:t>
            </a:r>
          </a:p>
        </p:txBody>
      </p:sp>
      <p:sp>
        <p:nvSpPr>
          <p:cNvPr id="5" name="TextBox 5"/>
          <p:cNvSpPr txBox="1"/>
          <p:nvPr/>
        </p:nvSpPr>
        <p:spPr>
          <a:xfrm>
            <a:off x="1028700" y="3680653"/>
            <a:ext cx="5925127" cy="372745"/>
          </a:xfrm>
          <a:prstGeom prst="rect">
            <a:avLst/>
          </a:prstGeom>
        </p:spPr>
        <p:txBody>
          <a:bodyPr lIns="0" tIns="0" rIns="0" bIns="0" rtlCol="0" anchor="t">
            <a:spAutoFit/>
          </a:bodyPr>
          <a:lstStyle/>
          <a:p>
            <a:pPr marL="0" lvl="0" indent="0">
              <a:lnSpc>
                <a:spcPts val="3079"/>
              </a:lnSpc>
              <a:spcBef>
                <a:spcPct val="0"/>
              </a:spcBef>
            </a:pPr>
            <a:r>
              <a:rPr lang="en-US" sz="2199">
                <a:solidFill>
                  <a:srgbClr val="000000"/>
                </a:solidFill>
                <a:latin typeface="Paytone One"/>
              </a:rPr>
              <a:t>Sơ đồ nối dây Sink Node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14784" y="0"/>
            <a:ext cx="5029200" cy="10296073"/>
          </a:xfrm>
          <a:prstGeom prst="rect">
            <a:avLst/>
          </a:prstGeom>
          <a:solidFill>
            <a:srgbClr val="004AAD"/>
          </a:solidFill>
        </p:spPr>
      </p:sp>
      <p:sp>
        <p:nvSpPr>
          <p:cNvPr id="3" name="Freeform 3"/>
          <p:cNvSpPr/>
          <p:nvPr/>
        </p:nvSpPr>
        <p:spPr>
          <a:xfrm>
            <a:off x="1028700" y="1028700"/>
            <a:ext cx="6457032" cy="8229600"/>
          </a:xfrm>
          <a:custGeom>
            <a:avLst/>
            <a:gdLst/>
            <a:ahLst/>
            <a:cxnLst/>
            <a:rect l="l" t="t" r="r" b="b"/>
            <a:pathLst>
              <a:path w="6457032" h="8229600">
                <a:moveTo>
                  <a:pt x="0" y="0"/>
                </a:moveTo>
                <a:lnTo>
                  <a:pt x="6457032" y="0"/>
                </a:lnTo>
                <a:lnTo>
                  <a:pt x="6457032" y="8229600"/>
                </a:lnTo>
                <a:lnTo>
                  <a:pt x="0" y="8229600"/>
                </a:lnTo>
                <a:lnTo>
                  <a:pt x="0" y="0"/>
                </a:lnTo>
                <a:close/>
              </a:path>
            </a:pathLst>
          </a:custGeom>
          <a:blipFill>
            <a:blip r:embed="rId2"/>
            <a:stretch>
              <a:fillRect l="-48224" r="-12524"/>
            </a:stretch>
          </a:blipFill>
        </p:spPr>
      </p:sp>
      <p:sp>
        <p:nvSpPr>
          <p:cNvPr id="4" name="TextBox 4"/>
          <p:cNvSpPr txBox="1"/>
          <p:nvPr/>
        </p:nvSpPr>
        <p:spPr>
          <a:xfrm>
            <a:off x="9869762" y="6204394"/>
            <a:ext cx="5393935" cy="514350"/>
          </a:xfrm>
          <a:prstGeom prst="rect">
            <a:avLst/>
          </a:prstGeom>
        </p:spPr>
        <p:txBody>
          <a:bodyPr lIns="0" tIns="0" rIns="0" bIns="0" rtlCol="0" anchor="t">
            <a:spAutoFit/>
          </a:bodyPr>
          <a:lstStyle/>
          <a:p>
            <a:pPr marL="0" lvl="0" indent="0">
              <a:lnSpc>
                <a:spcPts val="4200"/>
              </a:lnSpc>
            </a:pPr>
            <a:r>
              <a:rPr lang="en-US" sz="3000" u="none">
                <a:solidFill>
                  <a:srgbClr val="000000"/>
                </a:solidFill>
                <a:latin typeface="Paytone One"/>
              </a:rPr>
              <a:t>Sơ đồ nối dây Node</a:t>
            </a:r>
          </a:p>
        </p:txBody>
      </p:sp>
      <p:sp>
        <p:nvSpPr>
          <p:cNvPr id="5" name="TextBox 5"/>
          <p:cNvSpPr txBox="1"/>
          <p:nvPr/>
        </p:nvSpPr>
        <p:spPr>
          <a:xfrm>
            <a:off x="9869762" y="3243954"/>
            <a:ext cx="6319673" cy="2282825"/>
          </a:xfrm>
          <a:prstGeom prst="rect">
            <a:avLst/>
          </a:prstGeom>
        </p:spPr>
        <p:txBody>
          <a:bodyPr lIns="0" tIns="0" rIns="0" bIns="0" rtlCol="0" anchor="t">
            <a:spAutoFit/>
          </a:bodyPr>
          <a:lstStyle/>
          <a:p>
            <a:pPr marL="0" lvl="0" indent="0">
              <a:lnSpc>
                <a:spcPts val="9099"/>
              </a:lnSpc>
              <a:spcBef>
                <a:spcPct val="0"/>
              </a:spcBef>
            </a:pPr>
            <a:r>
              <a:rPr lang="en-US" sz="6999" u="none">
                <a:solidFill>
                  <a:srgbClr val="000000"/>
                </a:solidFill>
                <a:latin typeface="Paytone One"/>
              </a:rPr>
              <a:t>Thiết kế phần cứng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06939" y="188165"/>
            <a:ext cx="11074123" cy="558419"/>
          </a:xfrm>
          <a:prstGeom prst="rect">
            <a:avLst/>
          </a:prstGeom>
        </p:spPr>
        <p:txBody>
          <a:bodyPr lIns="0" tIns="0" rIns="0" bIns="0" rtlCol="0" anchor="t">
            <a:spAutoFit/>
          </a:bodyPr>
          <a:lstStyle/>
          <a:p>
            <a:pPr algn="ctr">
              <a:lnSpc>
                <a:spcPts val="4933"/>
              </a:lnSpc>
            </a:pPr>
            <a:r>
              <a:rPr lang="en-US" sz="2400">
                <a:solidFill>
                  <a:srgbClr val="004AAD"/>
                </a:solidFill>
                <a:latin typeface="Paytone One"/>
              </a:rPr>
              <a:t>Sơ đồ nối dây toàn bộ hệ thống</a:t>
            </a:r>
          </a:p>
        </p:txBody>
      </p:sp>
      <p:sp>
        <p:nvSpPr>
          <p:cNvPr id="3" name="Freeform 3"/>
          <p:cNvSpPr/>
          <p:nvPr/>
        </p:nvSpPr>
        <p:spPr>
          <a:xfrm>
            <a:off x="2832806" y="1271047"/>
            <a:ext cx="12892433" cy="7910602"/>
          </a:xfrm>
          <a:custGeom>
            <a:avLst/>
            <a:gdLst/>
            <a:ahLst/>
            <a:cxnLst/>
            <a:rect l="l" t="t" r="r" b="b"/>
            <a:pathLst>
              <a:path w="12892433" h="7910602">
                <a:moveTo>
                  <a:pt x="0" y="0"/>
                </a:moveTo>
                <a:lnTo>
                  <a:pt x="12892433" y="0"/>
                </a:lnTo>
                <a:lnTo>
                  <a:pt x="12892433" y="7910602"/>
                </a:lnTo>
                <a:lnTo>
                  <a:pt x="0" y="7910602"/>
                </a:lnTo>
                <a:lnTo>
                  <a:pt x="0" y="0"/>
                </a:lnTo>
                <a:close/>
              </a:path>
            </a:pathLst>
          </a:custGeom>
          <a:blipFill>
            <a:blip r:embed="rId2"/>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76641" y="3314018"/>
            <a:ext cx="2783471" cy="5944282"/>
          </a:xfrm>
          <a:custGeom>
            <a:avLst/>
            <a:gdLst/>
            <a:ahLst/>
            <a:cxnLst/>
            <a:rect l="l" t="t" r="r" b="b"/>
            <a:pathLst>
              <a:path w="2783471" h="5944282">
                <a:moveTo>
                  <a:pt x="0" y="0"/>
                </a:moveTo>
                <a:lnTo>
                  <a:pt x="2783471" y="0"/>
                </a:lnTo>
                <a:lnTo>
                  <a:pt x="2783471" y="5944282"/>
                </a:lnTo>
                <a:lnTo>
                  <a:pt x="0" y="5944282"/>
                </a:lnTo>
                <a:lnTo>
                  <a:pt x="0" y="0"/>
                </a:lnTo>
                <a:close/>
              </a:path>
            </a:pathLst>
          </a:custGeom>
          <a:blipFill>
            <a:blip r:embed="rId2"/>
            <a:stretch>
              <a:fillRect l="-20974" r="-15676"/>
            </a:stretch>
          </a:blipFill>
        </p:spPr>
      </p:sp>
      <p:sp>
        <p:nvSpPr>
          <p:cNvPr id="3" name="Freeform 3"/>
          <p:cNvSpPr/>
          <p:nvPr/>
        </p:nvSpPr>
        <p:spPr>
          <a:xfrm>
            <a:off x="1028700" y="4015347"/>
            <a:ext cx="5566941" cy="4541625"/>
          </a:xfrm>
          <a:custGeom>
            <a:avLst/>
            <a:gdLst/>
            <a:ahLst/>
            <a:cxnLst/>
            <a:rect l="l" t="t" r="r" b="b"/>
            <a:pathLst>
              <a:path w="5566941" h="4541625">
                <a:moveTo>
                  <a:pt x="0" y="0"/>
                </a:moveTo>
                <a:lnTo>
                  <a:pt x="5566941" y="0"/>
                </a:lnTo>
                <a:lnTo>
                  <a:pt x="5566941" y="4541624"/>
                </a:lnTo>
                <a:lnTo>
                  <a:pt x="0" y="4541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28700" y="814388"/>
            <a:ext cx="8969987" cy="1442567"/>
            <a:chOff x="0" y="0"/>
            <a:chExt cx="11959983" cy="1923423"/>
          </a:xfrm>
        </p:grpSpPr>
        <p:sp>
          <p:nvSpPr>
            <p:cNvPr id="5" name="TextBox 5"/>
            <p:cNvSpPr txBox="1"/>
            <p:nvPr/>
          </p:nvSpPr>
          <p:spPr>
            <a:xfrm>
              <a:off x="0" y="0"/>
              <a:ext cx="11959983" cy="1130300"/>
            </a:xfrm>
            <a:prstGeom prst="rect">
              <a:avLst/>
            </a:prstGeom>
          </p:spPr>
          <p:txBody>
            <a:bodyPr lIns="0" tIns="0" rIns="0" bIns="0" rtlCol="0" anchor="t">
              <a:spAutoFit/>
            </a:bodyPr>
            <a:lstStyle/>
            <a:p>
              <a:pPr marL="0" lvl="0" indent="0">
                <a:lnSpc>
                  <a:spcPts val="6720"/>
                </a:lnSpc>
              </a:pPr>
              <a:r>
                <a:rPr lang="en-US" sz="5600">
                  <a:solidFill>
                    <a:srgbClr val="000000"/>
                  </a:solidFill>
                  <a:latin typeface="Paytone One"/>
                </a:rPr>
                <a:t>Thiết kế phần mềm</a:t>
              </a:r>
            </a:p>
          </p:txBody>
        </p:sp>
        <p:sp>
          <p:nvSpPr>
            <p:cNvPr id="6" name="TextBox 6"/>
            <p:cNvSpPr txBox="1"/>
            <p:nvPr/>
          </p:nvSpPr>
          <p:spPr>
            <a:xfrm>
              <a:off x="0" y="1285248"/>
              <a:ext cx="11959983" cy="638175"/>
            </a:xfrm>
            <a:prstGeom prst="rect">
              <a:avLst/>
            </a:prstGeom>
          </p:spPr>
          <p:txBody>
            <a:bodyPr lIns="0" tIns="0" rIns="0" bIns="0" rtlCol="0" anchor="t">
              <a:spAutoFit/>
            </a:bodyPr>
            <a:lstStyle/>
            <a:p>
              <a:pPr marL="0" lvl="0" indent="0">
                <a:lnSpc>
                  <a:spcPts val="3900"/>
                </a:lnSpc>
              </a:pPr>
              <a:r>
                <a:rPr lang="en-US" sz="3000">
                  <a:solidFill>
                    <a:srgbClr val="000000"/>
                  </a:solidFill>
                  <a:latin typeface="Paytone One"/>
                </a:rPr>
                <a:t>Sơ đồ khối của Sink Node</a:t>
              </a:r>
            </a:p>
          </p:txBody>
        </p:sp>
      </p:grpSp>
      <p:grpSp>
        <p:nvGrpSpPr>
          <p:cNvPr id="7" name="Group 7"/>
          <p:cNvGrpSpPr/>
          <p:nvPr/>
        </p:nvGrpSpPr>
        <p:grpSpPr>
          <a:xfrm>
            <a:off x="10820795" y="3314018"/>
            <a:ext cx="6305155" cy="1479692"/>
            <a:chOff x="0" y="0"/>
            <a:chExt cx="8406873" cy="1972923"/>
          </a:xfrm>
        </p:grpSpPr>
        <p:sp>
          <p:nvSpPr>
            <p:cNvPr id="8" name="TextBox 8"/>
            <p:cNvSpPr txBox="1"/>
            <p:nvPr/>
          </p:nvSpPr>
          <p:spPr>
            <a:xfrm>
              <a:off x="0" y="1522708"/>
              <a:ext cx="7797273" cy="450215"/>
            </a:xfrm>
            <a:prstGeom prst="rect">
              <a:avLst/>
            </a:prstGeom>
          </p:spPr>
          <p:txBody>
            <a:bodyPr lIns="0" tIns="0" rIns="0" bIns="0" rtlCol="0" anchor="t">
              <a:spAutoFit/>
            </a:bodyPr>
            <a:lstStyle/>
            <a:p>
              <a:pPr marL="0" lvl="0" indent="0">
                <a:lnSpc>
                  <a:spcPts val="2730"/>
                </a:lnSpc>
              </a:pPr>
              <a:r>
                <a:rPr lang="en-US" sz="2100">
                  <a:solidFill>
                    <a:srgbClr val="000000"/>
                  </a:solidFill>
                  <a:latin typeface="Paytone One"/>
                </a:rPr>
                <a:t>Mô tả nội dung của bạn</a:t>
              </a:r>
            </a:p>
          </p:txBody>
        </p:sp>
        <p:sp>
          <p:nvSpPr>
            <p:cNvPr id="9" name="TextBox 9"/>
            <p:cNvSpPr txBox="1"/>
            <p:nvPr/>
          </p:nvSpPr>
          <p:spPr>
            <a:xfrm>
              <a:off x="0" y="-28575"/>
              <a:ext cx="8406873" cy="1298575"/>
            </a:xfrm>
            <a:prstGeom prst="rect">
              <a:avLst/>
            </a:prstGeom>
          </p:spPr>
          <p:txBody>
            <a:bodyPr lIns="0" tIns="0" rIns="0" bIns="0" rtlCol="0" anchor="t">
              <a:spAutoFit/>
            </a:bodyPr>
            <a:lstStyle/>
            <a:p>
              <a:pPr marL="0" lvl="0" indent="0">
                <a:lnSpc>
                  <a:spcPts val="3900"/>
                </a:lnSpc>
              </a:pPr>
              <a:r>
                <a:rPr lang="en-US" sz="3000">
                  <a:solidFill>
                    <a:srgbClr val="000000"/>
                  </a:solidFill>
                  <a:latin typeface="Paytone One"/>
                </a:rPr>
                <a:t>Triển khai và ứng dụng mạng cảm biến trong nông nghiệp</a:t>
              </a:r>
            </a:p>
          </p:txBody>
        </p:sp>
      </p:grpSp>
      <p:grpSp>
        <p:nvGrpSpPr>
          <p:cNvPr id="10" name="Group 10"/>
          <p:cNvGrpSpPr/>
          <p:nvPr/>
        </p:nvGrpSpPr>
        <p:grpSpPr>
          <a:xfrm>
            <a:off x="10820795" y="6935645"/>
            <a:ext cx="6305155" cy="984392"/>
            <a:chOff x="0" y="0"/>
            <a:chExt cx="8406873" cy="1312523"/>
          </a:xfrm>
        </p:grpSpPr>
        <p:sp>
          <p:nvSpPr>
            <p:cNvPr id="11" name="TextBox 11"/>
            <p:cNvSpPr txBox="1"/>
            <p:nvPr/>
          </p:nvSpPr>
          <p:spPr>
            <a:xfrm>
              <a:off x="0" y="862308"/>
              <a:ext cx="7797273" cy="450215"/>
            </a:xfrm>
            <a:prstGeom prst="rect">
              <a:avLst/>
            </a:prstGeom>
          </p:spPr>
          <p:txBody>
            <a:bodyPr lIns="0" tIns="0" rIns="0" bIns="0" rtlCol="0" anchor="t">
              <a:spAutoFit/>
            </a:bodyPr>
            <a:lstStyle/>
            <a:p>
              <a:pPr marL="0" lvl="0" indent="0">
                <a:lnSpc>
                  <a:spcPts val="2730"/>
                </a:lnSpc>
              </a:pPr>
              <a:r>
                <a:rPr lang="en-US" sz="2100">
                  <a:solidFill>
                    <a:srgbClr val="000000"/>
                  </a:solidFill>
                  <a:latin typeface="Paytone One"/>
                </a:rPr>
                <a:t>Mô tả nội dung của bạn</a:t>
              </a:r>
            </a:p>
          </p:txBody>
        </p:sp>
        <p:sp>
          <p:nvSpPr>
            <p:cNvPr id="12" name="TextBox 12"/>
            <p:cNvSpPr txBox="1"/>
            <p:nvPr/>
          </p:nvSpPr>
          <p:spPr>
            <a:xfrm>
              <a:off x="0" y="-28575"/>
              <a:ext cx="8406873" cy="638175"/>
            </a:xfrm>
            <a:prstGeom prst="rect">
              <a:avLst/>
            </a:prstGeom>
          </p:spPr>
          <p:txBody>
            <a:bodyPr lIns="0" tIns="0" rIns="0" bIns="0" rtlCol="0" anchor="t">
              <a:spAutoFit/>
            </a:bodyPr>
            <a:lstStyle/>
            <a:p>
              <a:pPr marL="0" lvl="0" indent="0">
                <a:lnSpc>
                  <a:spcPts val="3900"/>
                </a:lnSpc>
              </a:pPr>
              <a:r>
                <a:rPr lang="en-US" sz="3000">
                  <a:solidFill>
                    <a:srgbClr val="000000"/>
                  </a:solidFill>
                  <a:latin typeface="Paytone One"/>
                </a:rPr>
                <a:t>Thiết kế phần mềm</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85904"/>
            <a:ext cx="12597603" cy="1139825"/>
          </a:xfrm>
          <a:prstGeom prst="rect">
            <a:avLst/>
          </a:prstGeom>
        </p:spPr>
        <p:txBody>
          <a:bodyPr lIns="0" tIns="0" rIns="0" bIns="0" rtlCol="0" anchor="t">
            <a:spAutoFit/>
          </a:bodyPr>
          <a:lstStyle/>
          <a:p>
            <a:pPr marL="0" lvl="0" indent="0">
              <a:lnSpc>
                <a:spcPts val="8800"/>
              </a:lnSpc>
            </a:pPr>
            <a:r>
              <a:rPr lang="en-US" sz="8000">
                <a:solidFill>
                  <a:srgbClr val="000000"/>
                </a:solidFill>
                <a:latin typeface="Paytone One"/>
              </a:rPr>
              <a:t>Thiết kế phần mềm</a:t>
            </a:r>
          </a:p>
        </p:txBody>
      </p:sp>
      <p:sp>
        <p:nvSpPr>
          <p:cNvPr id="3" name="TextBox 3"/>
          <p:cNvSpPr txBox="1"/>
          <p:nvPr/>
        </p:nvSpPr>
        <p:spPr>
          <a:xfrm>
            <a:off x="14557962" y="8343900"/>
            <a:ext cx="2701338" cy="914400"/>
          </a:xfrm>
          <a:prstGeom prst="rect">
            <a:avLst/>
          </a:prstGeom>
        </p:spPr>
        <p:txBody>
          <a:bodyPr lIns="0" tIns="0" rIns="0" bIns="0" rtlCol="0" anchor="t">
            <a:spAutoFit/>
          </a:bodyPr>
          <a:lstStyle/>
          <a:p>
            <a:pPr marL="0" lvl="0" indent="0" algn="l">
              <a:lnSpc>
                <a:spcPts val="3600"/>
              </a:lnSpc>
              <a:spcBef>
                <a:spcPct val="0"/>
              </a:spcBef>
            </a:pPr>
            <a:r>
              <a:rPr lang="en-US" sz="3000" u="none">
                <a:solidFill>
                  <a:srgbClr val="000000"/>
                </a:solidFill>
                <a:latin typeface="Paytone One"/>
              </a:rPr>
              <a:t>Sơ đồ khối của 1 Node</a:t>
            </a:r>
          </a:p>
        </p:txBody>
      </p:sp>
      <p:sp>
        <p:nvSpPr>
          <p:cNvPr id="4" name="Freeform 4"/>
          <p:cNvSpPr/>
          <p:nvPr/>
        </p:nvSpPr>
        <p:spPr>
          <a:xfrm>
            <a:off x="1028700" y="2771963"/>
            <a:ext cx="12597603" cy="6486337"/>
          </a:xfrm>
          <a:custGeom>
            <a:avLst/>
            <a:gdLst/>
            <a:ahLst/>
            <a:cxnLst/>
            <a:rect l="l" t="t" r="r" b="b"/>
            <a:pathLst>
              <a:path w="12597603" h="6486337">
                <a:moveTo>
                  <a:pt x="0" y="0"/>
                </a:moveTo>
                <a:lnTo>
                  <a:pt x="12597603" y="0"/>
                </a:lnTo>
                <a:lnTo>
                  <a:pt x="12597603" y="6486337"/>
                </a:lnTo>
                <a:lnTo>
                  <a:pt x="0" y="6486337"/>
                </a:lnTo>
                <a:lnTo>
                  <a:pt x="0" y="0"/>
                </a:lnTo>
                <a:close/>
              </a:path>
            </a:pathLst>
          </a:custGeom>
          <a:blipFill>
            <a:blip r:embed="rId2"/>
            <a:stretch>
              <a:fillRect t="-10612" b="-12497"/>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64377" y="2264074"/>
            <a:ext cx="5090965" cy="5758853"/>
            <a:chOff x="0" y="0"/>
            <a:chExt cx="6787953" cy="7678470"/>
          </a:xfrm>
        </p:grpSpPr>
        <p:sp>
          <p:nvSpPr>
            <p:cNvPr id="3" name="TextBox 3"/>
            <p:cNvSpPr txBox="1"/>
            <p:nvPr/>
          </p:nvSpPr>
          <p:spPr>
            <a:xfrm>
              <a:off x="0" y="0"/>
              <a:ext cx="6787953" cy="5486400"/>
            </a:xfrm>
            <a:prstGeom prst="rect">
              <a:avLst/>
            </a:prstGeom>
          </p:spPr>
          <p:txBody>
            <a:bodyPr lIns="0" tIns="0" rIns="0" bIns="0" rtlCol="0" anchor="t">
              <a:spAutoFit/>
            </a:bodyPr>
            <a:lstStyle/>
            <a:p>
              <a:pPr marL="0" lvl="0" indent="0">
                <a:lnSpc>
                  <a:spcPts val="10800"/>
                </a:lnSpc>
                <a:spcBef>
                  <a:spcPct val="0"/>
                </a:spcBef>
              </a:pPr>
              <a:r>
                <a:rPr lang="en-US" sz="9000">
                  <a:solidFill>
                    <a:srgbClr val="000000"/>
                  </a:solidFill>
                  <a:latin typeface="Paytone One"/>
                </a:rPr>
                <a:t>Thiết kế phần mềm</a:t>
              </a:r>
            </a:p>
          </p:txBody>
        </p:sp>
        <p:sp>
          <p:nvSpPr>
            <p:cNvPr id="4" name="TextBox 4"/>
            <p:cNvSpPr txBox="1"/>
            <p:nvPr/>
          </p:nvSpPr>
          <p:spPr>
            <a:xfrm>
              <a:off x="0" y="6300520"/>
              <a:ext cx="6787953" cy="1377950"/>
            </a:xfrm>
            <a:prstGeom prst="rect">
              <a:avLst/>
            </a:prstGeom>
          </p:spPr>
          <p:txBody>
            <a:bodyPr lIns="0" tIns="0" rIns="0" bIns="0" rtlCol="0" anchor="t">
              <a:spAutoFit/>
            </a:bodyPr>
            <a:lstStyle/>
            <a:p>
              <a:pPr marL="0" lvl="0" indent="0">
                <a:lnSpc>
                  <a:spcPts val="4200"/>
                </a:lnSpc>
              </a:pPr>
              <a:r>
                <a:rPr lang="en-US" sz="3000">
                  <a:solidFill>
                    <a:srgbClr val="000000"/>
                  </a:solidFill>
                  <a:latin typeface="Paytone One"/>
                </a:rPr>
                <a:t>Mã kết nối MQTT và subcribe dữ liệu</a:t>
              </a:r>
            </a:p>
          </p:txBody>
        </p:sp>
      </p:grpSp>
      <p:grpSp>
        <p:nvGrpSpPr>
          <p:cNvPr id="5" name="Group 5"/>
          <p:cNvGrpSpPr>
            <a:grpSpLocks noChangeAspect="1"/>
          </p:cNvGrpSpPr>
          <p:nvPr/>
        </p:nvGrpSpPr>
        <p:grpSpPr>
          <a:xfrm>
            <a:off x="1728227" y="1405226"/>
            <a:ext cx="7476548" cy="7476548"/>
            <a:chOff x="0" y="0"/>
            <a:chExt cx="6350000" cy="6350000"/>
          </a:xfrm>
        </p:grpSpPr>
        <p:sp>
          <p:nvSpPr>
            <p:cNvPr id="6" name="Freeform 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666" r="-8021"/>
              </a:stretch>
            </a:blipFill>
          </p:spPr>
        </p:sp>
      </p:grpSp>
      <p:sp>
        <p:nvSpPr>
          <p:cNvPr id="7" name="Freeform 7"/>
          <p:cNvSpPr/>
          <p:nvPr/>
        </p:nvSpPr>
        <p:spPr>
          <a:xfrm rot="-4687160" flipH="1">
            <a:off x="16473194" y="-1753456"/>
            <a:ext cx="3629613" cy="6317364"/>
          </a:xfrm>
          <a:custGeom>
            <a:avLst/>
            <a:gdLst/>
            <a:ahLst/>
            <a:cxnLst/>
            <a:rect l="l" t="t" r="r" b="b"/>
            <a:pathLst>
              <a:path w="3629613" h="6317364">
                <a:moveTo>
                  <a:pt x="3629612" y="0"/>
                </a:moveTo>
                <a:lnTo>
                  <a:pt x="0" y="0"/>
                </a:lnTo>
                <a:lnTo>
                  <a:pt x="0" y="6317364"/>
                </a:lnTo>
                <a:lnTo>
                  <a:pt x="3629612" y="6317364"/>
                </a:lnTo>
                <a:lnTo>
                  <a:pt x="3629612"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5320" y="2631230"/>
            <a:ext cx="11864899" cy="7249235"/>
          </a:xfrm>
          <a:custGeom>
            <a:avLst/>
            <a:gdLst/>
            <a:ahLst/>
            <a:cxnLst/>
            <a:rect l="l" t="t" r="r" b="b"/>
            <a:pathLst>
              <a:path w="11864899" h="7249235">
                <a:moveTo>
                  <a:pt x="0" y="0"/>
                </a:moveTo>
                <a:lnTo>
                  <a:pt x="11864898" y="0"/>
                </a:lnTo>
                <a:lnTo>
                  <a:pt x="11864898" y="7249236"/>
                </a:lnTo>
                <a:lnTo>
                  <a:pt x="0" y="7249236"/>
                </a:lnTo>
                <a:lnTo>
                  <a:pt x="0" y="0"/>
                </a:lnTo>
                <a:close/>
              </a:path>
            </a:pathLst>
          </a:custGeom>
          <a:blipFill>
            <a:blip r:embed="rId2"/>
            <a:stretch>
              <a:fillRect t="-5692" b="-337"/>
            </a:stretch>
          </a:blipFill>
        </p:spPr>
      </p:sp>
      <p:sp>
        <p:nvSpPr>
          <p:cNvPr id="3" name="TextBox 3"/>
          <p:cNvSpPr txBox="1"/>
          <p:nvPr/>
        </p:nvSpPr>
        <p:spPr>
          <a:xfrm>
            <a:off x="1028700" y="1028700"/>
            <a:ext cx="11431518" cy="1095375"/>
          </a:xfrm>
          <a:prstGeom prst="rect">
            <a:avLst/>
          </a:prstGeom>
        </p:spPr>
        <p:txBody>
          <a:bodyPr lIns="0" tIns="0" rIns="0" bIns="0" rtlCol="0" anchor="t">
            <a:spAutoFit/>
          </a:bodyPr>
          <a:lstStyle/>
          <a:p>
            <a:pPr marL="0" lvl="0" indent="0">
              <a:lnSpc>
                <a:spcPts val="8640"/>
              </a:lnSpc>
            </a:pPr>
            <a:r>
              <a:rPr lang="en-US" sz="7200">
                <a:solidFill>
                  <a:srgbClr val="000000"/>
                </a:solidFill>
                <a:latin typeface="Paytone One"/>
              </a:rPr>
              <a:t>Thiết kế phần mềm</a:t>
            </a:r>
          </a:p>
        </p:txBody>
      </p:sp>
      <p:sp>
        <p:nvSpPr>
          <p:cNvPr id="4" name="TextBox 4"/>
          <p:cNvSpPr txBox="1"/>
          <p:nvPr/>
        </p:nvSpPr>
        <p:spPr>
          <a:xfrm>
            <a:off x="13138200" y="8580120"/>
            <a:ext cx="4121100" cy="678180"/>
          </a:xfrm>
          <a:prstGeom prst="rect">
            <a:avLst/>
          </a:prstGeom>
        </p:spPr>
        <p:txBody>
          <a:bodyPr lIns="0" tIns="0" rIns="0" bIns="0" rtlCol="0" anchor="t">
            <a:spAutoFit/>
          </a:bodyPr>
          <a:lstStyle/>
          <a:p>
            <a:pPr marL="0" lvl="0" indent="0">
              <a:lnSpc>
                <a:spcPts val="2640"/>
              </a:lnSpc>
            </a:pPr>
            <a:r>
              <a:rPr lang="en-US" sz="2400">
                <a:solidFill>
                  <a:srgbClr val="000000"/>
                </a:solidFill>
                <a:latin typeface="Paytone One"/>
              </a:rPr>
              <a:t>Mã kết nối cơ sở dữ liệu để lưu trữ và truy vấn dữ liệu</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51" y="343959"/>
            <a:ext cx="8489616" cy="9599081"/>
          </a:xfrm>
          <a:custGeom>
            <a:avLst/>
            <a:gdLst/>
            <a:ahLst/>
            <a:cxnLst/>
            <a:rect l="l" t="t" r="r" b="b"/>
            <a:pathLst>
              <a:path w="8489616" h="9599081">
                <a:moveTo>
                  <a:pt x="0" y="0"/>
                </a:moveTo>
                <a:lnTo>
                  <a:pt x="8489616" y="0"/>
                </a:lnTo>
                <a:lnTo>
                  <a:pt x="8489616" y="9599082"/>
                </a:lnTo>
                <a:lnTo>
                  <a:pt x="0" y="9599082"/>
                </a:lnTo>
                <a:lnTo>
                  <a:pt x="0" y="0"/>
                </a:lnTo>
                <a:close/>
              </a:path>
            </a:pathLst>
          </a:custGeom>
          <a:blipFill>
            <a:blip r:embed="rId2"/>
            <a:stretch>
              <a:fillRect l="-753" r="-8545"/>
            </a:stretch>
          </a:blipFill>
        </p:spPr>
      </p:sp>
      <p:sp>
        <p:nvSpPr>
          <p:cNvPr id="3" name="TextBox 3"/>
          <p:cNvSpPr txBox="1"/>
          <p:nvPr/>
        </p:nvSpPr>
        <p:spPr>
          <a:xfrm>
            <a:off x="9672634" y="2151487"/>
            <a:ext cx="7282691" cy="3158745"/>
          </a:xfrm>
          <a:prstGeom prst="rect">
            <a:avLst/>
          </a:prstGeom>
        </p:spPr>
        <p:txBody>
          <a:bodyPr lIns="0" tIns="0" rIns="0" bIns="0" rtlCol="0" anchor="t">
            <a:spAutoFit/>
          </a:bodyPr>
          <a:lstStyle/>
          <a:p>
            <a:pPr marL="0" lvl="0" indent="0">
              <a:lnSpc>
                <a:spcPts val="12462"/>
              </a:lnSpc>
            </a:pPr>
            <a:r>
              <a:rPr lang="en-US" sz="10299">
                <a:solidFill>
                  <a:srgbClr val="000000"/>
                </a:solidFill>
                <a:latin typeface="Paytone One"/>
              </a:rPr>
              <a:t>Thiết kế phần mềm</a:t>
            </a:r>
          </a:p>
        </p:txBody>
      </p:sp>
      <p:sp>
        <p:nvSpPr>
          <p:cNvPr id="4" name="TextBox 4"/>
          <p:cNvSpPr txBox="1"/>
          <p:nvPr/>
        </p:nvSpPr>
        <p:spPr>
          <a:xfrm>
            <a:off x="9672634" y="8081751"/>
            <a:ext cx="7282691" cy="1153191"/>
          </a:xfrm>
          <a:prstGeom prst="rect">
            <a:avLst/>
          </a:prstGeom>
        </p:spPr>
        <p:txBody>
          <a:bodyPr lIns="0" tIns="0" rIns="0" bIns="0" rtlCol="0" anchor="t">
            <a:spAutoFit/>
          </a:bodyPr>
          <a:lstStyle/>
          <a:p>
            <a:pPr marL="0" lvl="0" indent="0">
              <a:lnSpc>
                <a:spcPts val="4688"/>
              </a:lnSpc>
              <a:spcBef>
                <a:spcPct val="0"/>
              </a:spcBef>
            </a:pPr>
            <a:r>
              <a:rPr lang="en-US" sz="3348">
                <a:solidFill>
                  <a:srgbClr val="000000"/>
                </a:solidFill>
                <a:latin typeface="Paytone One"/>
              </a:rPr>
              <a:t>Tạo HTTP Server để giao tiếp với Website</a:t>
            </a:r>
          </a:p>
        </p:txBody>
      </p:sp>
      <p:sp>
        <p:nvSpPr>
          <p:cNvPr id="5" name="AutoShape 5"/>
          <p:cNvSpPr/>
          <p:nvPr/>
        </p:nvSpPr>
        <p:spPr>
          <a:xfrm rot="5400000">
            <a:off x="9087208" y="6635348"/>
            <a:ext cx="1887806" cy="0"/>
          </a:xfrm>
          <a:prstGeom prst="line">
            <a:avLst/>
          </a:prstGeom>
          <a:ln w="9525" cap="flat">
            <a:solidFill>
              <a:srgbClr val="000000"/>
            </a:solidFill>
            <a:prstDash val="solid"/>
            <a:headEnd type="none" w="sm" len="sm"/>
            <a:tailEnd type="none" w="sm" len="sm"/>
          </a:ln>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163540"/>
            <a:ext cx="10584802" cy="6835499"/>
          </a:xfrm>
          <a:custGeom>
            <a:avLst/>
            <a:gdLst/>
            <a:ahLst/>
            <a:cxnLst/>
            <a:rect l="l" t="t" r="r" b="b"/>
            <a:pathLst>
              <a:path w="10584802" h="6835499">
                <a:moveTo>
                  <a:pt x="0" y="0"/>
                </a:moveTo>
                <a:lnTo>
                  <a:pt x="10584802" y="0"/>
                </a:lnTo>
                <a:lnTo>
                  <a:pt x="10584802" y="6835499"/>
                </a:lnTo>
                <a:lnTo>
                  <a:pt x="0" y="6835499"/>
                </a:lnTo>
                <a:lnTo>
                  <a:pt x="0" y="0"/>
                </a:lnTo>
                <a:close/>
              </a:path>
            </a:pathLst>
          </a:custGeom>
          <a:blipFill>
            <a:blip r:embed="rId2"/>
            <a:stretch>
              <a:fillRect t="-1352" b="-78"/>
            </a:stretch>
          </a:blipFill>
        </p:spPr>
      </p:sp>
      <p:sp>
        <p:nvSpPr>
          <p:cNvPr id="3" name="TextBox 3"/>
          <p:cNvSpPr txBox="1"/>
          <p:nvPr/>
        </p:nvSpPr>
        <p:spPr>
          <a:xfrm>
            <a:off x="1662964" y="895350"/>
            <a:ext cx="14962072" cy="1226820"/>
          </a:xfrm>
          <a:prstGeom prst="rect">
            <a:avLst/>
          </a:prstGeom>
        </p:spPr>
        <p:txBody>
          <a:bodyPr lIns="0" tIns="0" rIns="0" bIns="0" rtlCol="0" anchor="t">
            <a:spAutoFit/>
          </a:bodyPr>
          <a:lstStyle/>
          <a:p>
            <a:pPr marL="0" lvl="0" indent="0" algn="ctr">
              <a:lnSpc>
                <a:spcPts val="10080"/>
              </a:lnSpc>
              <a:spcBef>
                <a:spcPct val="0"/>
              </a:spcBef>
            </a:pPr>
            <a:r>
              <a:rPr lang="en-US" sz="7200" u="none">
                <a:solidFill>
                  <a:srgbClr val="000000"/>
                </a:solidFill>
                <a:latin typeface="Paytone One"/>
              </a:rPr>
              <a:t>Thiết kế phần mềm</a:t>
            </a:r>
          </a:p>
        </p:txBody>
      </p:sp>
      <p:sp>
        <p:nvSpPr>
          <p:cNvPr id="4" name="TextBox 4"/>
          <p:cNvSpPr txBox="1"/>
          <p:nvPr/>
        </p:nvSpPr>
        <p:spPr>
          <a:xfrm>
            <a:off x="11600222" y="5884489"/>
            <a:ext cx="5024814" cy="976630"/>
          </a:xfrm>
          <a:prstGeom prst="rect">
            <a:avLst/>
          </a:prstGeom>
        </p:spPr>
        <p:txBody>
          <a:bodyPr lIns="0" tIns="0" rIns="0" bIns="0" rtlCol="0" anchor="t">
            <a:spAutoFit/>
          </a:bodyPr>
          <a:lstStyle/>
          <a:p>
            <a:pPr marL="0" lvl="0" indent="0">
              <a:lnSpc>
                <a:spcPts val="3919"/>
              </a:lnSpc>
              <a:spcBef>
                <a:spcPct val="0"/>
              </a:spcBef>
            </a:pPr>
            <a:r>
              <a:rPr lang="en-US" sz="2799" u="none">
                <a:solidFill>
                  <a:srgbClr val="000000"/>
                </a:solidFill>
                <a:latin typeface="Paytone One"/>
              </a:rPr>
              <a:t>Chương trình xử lí của Sink Node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74666" y="1257300"/>
            <a:ext cx="8928591" cy="4978397"/>
          </a:xfrm>
          <a:prstGeom prst="rect">
            <a:avLst/>
          </a:prstGeom>
        </p:spPr>
        <p:txBody>
          <a:bodyPr lIns="0" tIns="0" rIns="0" bIns="0" rtlCol="0" anchor="t">
            <a:spAutoFit/>
          </a:bodyPr>
          <a:lstStyle/>
          <a:p>
            <a:pPr marL="0" lvl="0" indent="0" algn="l">
              <a:lnSpc>
                <a:spcPts val="9699"/>
              </a:lnSpc>
              <a:spcBef>
                <a:spcPct val="0"/>
              </a:spcBef>
            </a:pPr>
            <a:r>
              <a:rPr lang="en-US" sz="9999" u="none">
                <a:solidFill>
                  <a:srgbClr val="000000"/>
                </a:solidFill>
                <a:latin typeface="Paytone One"/>
              </a:rPr>
              <a:t>Giới thiệu chung về IOT và mạng cảm biến</a:t>
            </a:r>
          </a:p>
        </p:txBody>
      </p:sp>
      <p:grpSp>
        <p:nvGrpSpPr>
          <p:cNvPr id="3" name="Group 3"/>
          <p:cNvGrpSpPr/>
          <p:nvPr/>
        </p:nvGrpSpPr>
        <p:grpSpPr>
          <a:xfrm>
            <a:off x="15224125" y="-88"/>
            <a:ext cx="3073400" cy="10287000"/>
            <a:chOff x="0" y="0"/>
            <a:chExt cx="809455" cy="2709333"/>
          </a:xfrm>
        </p:grpSpPr>
        <p:sp>
          <p:nvSpPr>
            <p:cNvPr id="4" name="Freeform 4"/>
            <p:cNvSpPr/>
            <p:nvPr/>
          </p:nvSpPr>
          <p:spPr>
            <a:xfrm>
              <a:off x="0" y="0"/>
              <a:ext cx="809455" cy="2709333"/>
            </a:xfrm>
            <a:custGeom>
              <a:avLst/>
              <a:gdLst/>
              <a:ahLst/>
              <a:cxnLst/>
              <a:rect l="l" t="t" r="r" b="b"/>
              <a:pathLst>
                <a:path w="809455" h="2709333">
                  <a:moveTo>
                    <a:pt x="0" y="0"/>
                  </a:moveTo>
                  <a:lnTo>
                    <a:pt x="809455" y="0"/>
                  </a:lnTo>
                  <a:lnTo>
                    <a:pt x="809455" y="2709333"/>
                  </a:lnTo>
                  <a:lnTo>
                    <a:pt x="0" y="2709333"/>
                  </a:lnTo>
                  <a:close/>
                </a:path>
              </a:pathLst>
            </a:custGeom>
            <a:solidFill>
              <a:srgbClr val="1E7195"/>
            </a:solidFill>
          </p:spPr>
        </p:sp>
        <p:sp>
          <p:nvSpPr>
            <p:cNvPr id="5" name="TextBox 5"/>
            <p:cNvSpPr txBox="1"/>
            <p:nvPr/>
          </p:nvSpPr>
          <p:spPr>
            <a:xfrm>
              <a:off x="0" y="-66675"/>
              <a:ext cx="809455" cy="2776008"/>
            </a:xfrm>
            <a:prstGeom prst="rect">
              <a:avLst/>
            </a:prstGeom>
          </p:spPr>
          <p:txBody>
            <a:bodyPr lIns="50800" tIns="50800" rIns="50800" bIns="50800" rtlCol="0" anchor="ctr"/>
            <a:lstStyle/>
            <a:p>
              <a:pPr algn="ctr">
                <a:lnSpc>
                  <a:spcPts val="3150"/>
                </a:lnSpc>
              </a:pPr>
              <a:endParaRPr/>
            </a:p>
          </p:txBody>
        </p:sp>
      </p:grpSp>
      <p:sp>
        <p:nvSpPr>
          <p:cNvPr id="6" name="AutoShape 6"/>
          <p:cNvSpPr/>
          <p:nvPr/>
        </p:nvSpPr>
        <p:spPr>
          <a:xfrm>
            <a:off x="15181263" y="-44"/>
            <a:ext cx="19050" cy="10287000"/>
          </a:xfrm>
          <a:prstGeom prst="line">
            <a:avLst/>
          </a:prstGeom>
          <a:ln w="47625" cap="flat">
            <a:solidFill>
              <a:srgbClr val="476ED7"/>
            </a:solidFill>
            <a:prstDash val="solid"/>
            <a:headEnd type="none" w="sm" len="sm"/>
            <a:tailEnd type="none" w="sm" len="sm"/>
          </a:ln>
        </p:spPr>
      </p:sp>
      <p:sp>
        <p:nvSpPr>
          <p:cNvPr id="7" name="AutoShape 7"/>
          <p:cNvSpPr/>
          <p:nvPr/>
        </p:nvSpPr>
        <p:spPr>
          <a:xfrm flipV="1">
            <a:off x="0" y="7597295"/>
            <a:ext cx="18288000" cy="75501"/>
          </a:xfrm>
          <a:prstGeom prst="line">
            <a:avLst/>
          </a:prstGeom>
          <a:ln w="38100" cap="flat">
            <a:solidFill>
              <a:srgbClr val="1E7195"/>
            </a:solidFill>
            <a:prstDash val="solid"/>
            <a:headEnd type="none" w="sm" len="sm"/>
            <a:tailEnd type="none" w="sm" len="sm"/>
          </a:ln>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67098" y="1873659"/>
            <a:ext cx="8776858" cy="6519784"/>
          </a:xfrm>
          <a:custGeom>
            <a:avLst/>
            <a:gdLst/>
            <a:ahLst/>
            <a:cxnLst/>
            <a:rect l="l" t="t" r="r" b="b"/>
            <a:pathLst>
              <a:path w="8776858" h="6519784">
                <a:moveTo>
                  <a:pt x="0" y="0"/>
                </a:moveTo>
                <a:lnTo>
                  <a:pt x="8776858" y="0"/>
                </a:lnTo>
                <a:lnTo>
                  <a:pt x="8776858" y="6519784"/>
                </a:lnTo>
                <a:lnTo>
                  <a:pt x="0" y="6519784"/>
                </a:lnTo>
                <a:lnTo>
                  <a:pt x="0" y="0"/>
                </a:lnTo>
                <a:close/>
              </a:path>
            </a:pathLst>
          </a:custGeom>
          <a:blipFill>
            <a:blip r:embed="rId2"/>
            <a:stretch>
              <a:fillRect t="-705" r="-1251" b="-1014"/>
            </a:stretch>
          </a:blipFill>
        </p:spPr>
      </p:sp>
      <p:sp>
        <p:nvSpPr>
          <p:cNvPr id="3" name="TextBox 3"/>
          <p:cNvSpPr txBox="1"/>
          <p:nvPr/>
        </p:nvSpPr>
        <p:spPr>
          <a:xfrm>
            <a:off x="10079021" y="3314382"/>
            <a:ext cx="6227779" cy="2254250"/>
          </a:xfrm>
          <a:prstGeom prst="rect">
            <a:avLst/>
          </a:prstGeom>
        </p:spPr>
        <p:txBody>
          <a:bodyPr lIns="0" tIns="0" rIns="0" bIns="0" rtlCol="0" anchor="t">
            <a:spAutoFit/>
          </a:bodyPr>
          <a:lstStyle/>
          <a:p>
            <a:pPr marL="0" lvl="0" indent="0">
              <a:lnSpc>
                <a:spcPts val="8800"/>
              </a:lnSpc>
            </a:pPr>
            <a:r>
              <a:rPr lang="en-US" sz="8000" u="none">
                <a:solidFill>
                  <a:srgbClr val="000000"/>
                </a:solidFill>
                <a:latin typeface="Paytone One"/>
              </a:rPr>
              <a:t>Thiết kế phần mềm</a:t>
            </a:r>
          </a:p>
        </p:txBody>
      </p:sp>
      <p:sp>
        <p:nvSpPr>
          <p:cNvPr id="4" name="TextBox 4"/>
          <p:cNvSpPr txBox="1"/>
          <p:nvPr/>
        </p:nvSpPr>
        <p:spPr>
          <a:xfrm>
            <a:off x="10079021" y="6098223"/>
            <a:ext cx="5807001" cy="1099820"/>
          </a:xfrm>
          <a:prstGeom prst="rect">
            <a:avLst/>
          </a:prstGeom>
        </p:spPr>
        <p:txBody>
          <a:bodyPr lIns="0" tIns="0" rIns="0" bIns="0" rtlCol="0" anchor="t">
            <a:spAutoFit/>
          </a:bodyPr>
          <a:lstStyle/>
          <a:p>
            <a:pPr marL="0" lvl="0" indent="0">
              <a:lnSpc>
                <a:spcPts val="4480"/>
              </a:lnSpc>
            </a:pPr>
            <a:r>
              <a:rPr lang="en-US" sz="3200" u="none">
                <a:solidFill>
                  <a:srgbClr val="000000"/>
                </a:solidFill>
                <a:latin typeface="Paytone One"/>
              </a:rPr>
              <a:t>Mã lọc dữ liệu nhằm tiết kiệm năng lượng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632" y="3645198"/>
            <a:ext cx="17898368" cy="5613102"/>
          </a:xfrm>
          <a:custGeom>
            <a:avLst/>
            <a:gdLst/>
            <a:ahLst/>
            <a:cxnLst/>
            <a:rect l="l" t="t" r="r" b="b"/>
            <a:pathLst>
              <a:path w="17898368" h="5613102">
                <a:moveTo>
                  <a:pt x="0" y="0"/>
                </a:moveTo>
                <a:lnTo>
                  <a:pt x="17898368" y="0"/>
                </a:lnTo>
                <a:lnTo>
                  <a:pt x="17898368" y="5613102"/>
                </a:lnTo>
                <a:lnTo>
                  <a:pt x="0" y="5613102"/>
                </a:lnTo>
                <a:lnTo>
                  <a:pt x="0" y="0"/>
                </a:lnTo>
                <a:close/>
              </a:path>
            </a:pathLst>
          </a:custGeom>
          <a:blipFill>
            <a:blip r:embed="rId2"/>
            <a:stretch>
              <a:fillRect l="-1282" t="-759" b="-759"/>
            </a:stretch>
          </a:blipFill>
        </p:spPr>
      </p:sp>
      <p:sp>
        <p:nvSpPr>
          <p:cNvPr id="3" name="TextBox 3"/>
          <p:cNvSpPr txBox="1"/>
          <p:nvPr/>
        </p:nvSpPr>
        <p:spPr>
          <a:xfrm>
            <a:off x="1028700" y="1028700"/>
            <a:ext cx="10128266" cy="1219200"/>
          </a:xfrm>
          <a:prstGeom prst="rect">
            <a:avLst/>
          </a:prstGeom>
        </p:spPr>
        <p:txBody>
          <a:bodyPr lIns="0" tIns="0" rIns="0" bIns="0" rtlCol="0" anchor="t">
            <a:spAutoFit/>
          </a:bodyPr>
          <a:lstStyle/>
          <a:p>
            <a:pPr marL="0" lvl="0" indent="0">
              <a:lnSpc>
                <a:spcPts val="9600"/>
              </a:lnSpc>
            </a:pPr>
            <a:r>
              <a:rPr lang="en-US" sz="8000">
                <a:solidFill>
                  <a:srgbClr val="000000"/>
                </a:solidFill>
                <a:latin typeface="Paytone One"/>
              </a:rPr>
              <a:t>Thiết kế phần mềm</a:t>
            </a:r>
          </a:p>
        </p:txBody>
      </p:sp>
      <p:sp>
        <p:nvSpPr>
          <p:cNvPr id="4" name="TextBox 4"/>
          <p:cNvSpPr txBox="1"/>
          <p:nvPr/>
        </p:nvSpPr>
        <p:spPr>
          <a:xfrm>
            <a:off x="12760249" y="1118235"/>
            <a:ext cx="3825253" cy="1471930"/>
          </a:xfrm>
          <a:prstGeom prst="rect">
            <a:avLst/>
          </a:prstGeom>
        </p:spPr>
        <p:txBody>
          <a:bodyPr lIns="0" tIns="0" rIns="0" bIns="0" rtlCol="0" anchor="t">
            <a:spAutoFit/>
          </a:bodyPr>
          <a:lstStyle/>
          <a:p>
            <a:pPr marL="0" lvl="0" indent="0">
              <a:lnSpc>
                <a:spcPts val="3919"/>
              </a:lnSpc>
              <a:spcBef>
                <a:spcPct val="0"/>
              </a:spcBef>
            </a:pPr>
            <a:r>
              <a:rPr lang="en-US" sz="2799">
                <a:solidFill>
                  <a:srgbClr val="000000"/>
                </a:solidFill>
                <a:latin typeface="Paytone One"/>
              </a:rPr>
              <a:t>Mã truyền thông tin từ Node sang Sink Node qua LORA Mesh</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744905"/>
            <a:ext cx="16230600" cy="6542095"/>
          </a:xfrm>
          <a:custGeom>
            <a:avLst/>
            <a:gdLst/>
            <a:ahLst/>
            <a:cxnLst/>
            <a:rect l="l" t="t" r="r" b="b"/>
            <a:pathLst>
              <a:path w="16230600" h="6542095">
                <a:moveTo>
                  <a:pt x="0" y="0"/>
                </a:moveTo>
                <a:lnTo>
                  <a:pt x="16230600" y="0"/>
                </a:lnTo>
                <a:lnTo>
                  <a:pt x="16230600" y="6542095"/>
                </a:lnTo>
                <a:lnTo>
                  <a:pt x="0" y="6542095"/>
                </a:lnTo>
                <a:lnTo>
                  <a:pt x="0" y="0"/>
                </a:lnTo>
                <a:close/>
              </a:path>
            </a:pathLst>
          </a:custGeom>
          <a:blipFill>
            <a:blip r:embed="rId2"/>
            <a:stretch>
              <a:fillRect t="-8134" b="-6762"/>
            </a:stretch>
          </a:blipFill>
        </p:spPr>
      </p:sp>
      <p:sp>
        <p:nvSpPr>
          <p:cNvPr id="3" name="TextBox 3"/>
          <p:cNvSpPr txBox="1"/>
          <p:nvPr/>
        </p:nvSpPr>
        <p:spPr>
          <a:xfrm>
            <a:off x="1028700" y="1028700"/>
            <a:ext cx="16230600" cy="1562100"/>
          </a:xfrm>
          <a:prstGeom prst="rect">
            <a:avLst/>
          </a:prstGeom>
        </p:spPr>
        <p:txBody>
          <a:bodyPr lIns="0" tIns="0" rIns="0" bIns="0" rtlCol="0" anchor="t">
            <a:spAutoFit/>
          </a:bodyPr>
          <a:lstStyle/>
          <a:p>
            <a:pPr marL="0" lvl="0" indent="0">
              <a:lnSpc>
                <a:spcPts val="6153"/>
              </a:lnSpc>
            </a:pPr>
            <a:r>
              <a:rPr lang="en-US" sz="5127">
                <a:solidFill>
                  <a:srgbClr val="000000"/>
                </a:solidFill>
                <a:latin typeface="Paytone One"/>
              </a:rPr>
              <a:t>Kết hợp phần cứng, phần mềm vào thực hiện hệ thống</a:t>
            </a:r>
          </a:p>
        </p:txBody>
      </p:sp>
      <p:sp>
        <p:nvSpPr>
          <p:cNvPr id="4" name="TextBox 4"/>
          <p:cNvSpPr txBox="1"/>
          <p:nvPr/>
        </p:nvSpPr>
        <p:spPr>
          <a:xfrm>
            <a:off x="1028700" y="2719306"/>
            <a:ext cx="16230600" cy="511810"/>
          </a:xfrm>
          <a:prstGeom prst="rect">
            <a:avLst/>
          </a:prstGeom>
        </p:spPr>
        <p:txBody>
          <a:bodyPr lIns="0" tIns="0" rIns="0" bIns="0" rtlCol="0" anchor="t">
            <a:spAutoFit/>
          </a:bodyPr>
          <a:lstStyle/>
          <a:p>
            <a:pPr marL="0" lvl="0" indent="0">
              <a:lnSpc>
                <a:spcPts val="4160"/>
              </a:lnSpc>
            </a:pPr>
            <a:r>
              <a:rPr lang="en-US" sz="3200">
                <a:solidFill>
                  <a:srgbClr val="000000"/>
                </a:solidFill>
                <a:latin typeface="Paytone One"/>
              </a:rPr>
              <a:t>Mô hình luồng đi của hệ thống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28700"/>
            <a:ext cx="12321298" cy="8229600"/>
          </a:xfrm>
          <a:custGeom>
            <a:avLst/>
            <a:gdLst/>
            <a:ahLst/>
            <a:cxnLst/>
            <a:rect l="l" t="t" r="r" b="b"/>
            <a:pathLst>
              <a:path w="12321298" h="8229600">
                <a:moveTo>
                  <a:pt x="0" y="0"/>
                </a:moveTo>
                <a:lnTo>
                  <a:pt x="12321298" y="0"/>
                </a:lnTo>
                <a:lnTo>
                  <a:pt x="12321298" y="8229600"/>
                </a:lnTo>
                <a:lnTo>
                  <a:pt x="0" y="8229600"/>
                </a:lnTo>
                <a:lnTo>
                  <a:pt x="0" y="0"/>
                </a:lnTo>
                <a:close/>
              </a:path>
            </a:pathLst>
          </a:custGeom>
          <a:blipFill>
            <a:blip r:embed="rId2"/>
            <a:stretch>
              <a:fillRect l="-601" r="-5302"/>
            </a:stretch>
          </a:blipFill>
        </p:spPr>
      </p:sp>
      <p:sp>
        <p:nvSpPr>
          <p:cNvPr id="3" name="TextBox 3"/>
          <p:cNvSpPr txBox="1"/>
          <p:nvPr/>
        </p:nvSpPr>
        <p:spPr>
          <a:xfrm>
            <a:off x="12561621" y="4790106"/>
            <a:ext cx="5196475" cy="630588"/>
          </a:xfrm>
          <a:prstGeom prst="rect">
            <a:avLst/>
          </a:prstGeom>
        </p:spPr>
        <p:txBody>
          <a:bodyPr lIns="0" tIns="0" rIns="0" bIns="0" rtlCol="0" anchor="t">
            <a:spAutoFit/>
          </a:bodyPr>
          <a:lstStyle/>
          <a:p>
            <a:pPr marL="0" lvl="0" indent="0" algn="r">
              <a:lnSpc>
                <a:spcPts val="5143"/>
              </a:lnSpc>
              <a:spcBef>
                <a:spcPct val="0"/>
              </a:spcBef>
            </a:pPr>
            <a:r>
              <a:rPr lang="en-US" sz="3673">
                <a:solidFill>
                  <a:srgbClr val="000000"/>
                </a:solidFill>
                <a:latin typeface="Paytone One"/>
              </a:rPr>
              <a:t>Màn hình đăng nhập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1680" y="581387"/>
            <a:ext cx="15344640" cy="666026"/>
          </a:xfrm>
          <a:prstGeom prst="rect">
            <a:avLst/>
          </a:prstGeom>
        </p:spPr>
        <p:txBody>
          <a:bodyPr lIns="0" tIns="0" rIns="0" bIns="0" rtlCol="0" anchor="t">
            <a:spAutoFit/>
          </a:bodyPr>
          <a:lstStyle/>
          <a:p>
            <a:pPr algn="ctr">
              <a:lnSpc>
                <a:spcPts val="5960"/>
              </a:lnSpc>
            </a:pPr>
            <a:r>
              <a:rPr lang="en-US" sz="2899">
                <a:solidFill>
                  <a:srgbClr val="004AAD"/>
                </a:solidFill>
                <a:latin typeface="Paytone One"/>
              </a:rPr>
              <a:t>Màn hình dữ liệu thời gian thực</a:t>
            </a:r>
          </a:p>
        </p:txBody>
      </p:sp>
      <p:sp>
        <p:nvSpPr>
          <p:cNvPr id="3" name="Freeform 3"/>
          <p:cNvSpPr/>
          <p:nvPr/>
        </p:nvSpPr>
        <p:spPr>
          <a:xfrm>
            <a:off x="4019021" y="1631799"/>
            <a:ext cx="10249958" cy="8133499"/>
          </a:xfrm>
          <a:custGeom>
            <a:avLst/>
            <a:gdLst/>
            <a:ahLst/>
            <a:cxnLst/>
            <a:rect l="l" t="t" r="r" b="b"/>
            <a:pathLst>
              <a:path w="10249958" h="8133499">
                <a:moveTo>
                  <a:pt x="0" y="0"/>
                </a:moveTo>
                <a:lnTo>
                  <a:pt x="10249958" y="0"/>
                </a:lnTo>
                <a:lnTo>
                  <a:pt x="10249958" y="8133499"/>
                </a:lnTo>
                <a:lnTo>
                  <a:pt x="0" y="8133499"/>
                </a:lnTo>
                <a:lnTo>
                  <a:pt x="0" y="0"/>
                </a:lnTo>
                <a:close/>
              </a:path>
            </a:pathLst>
          </a:custGeom>
          <a:blipFill>
            <a:blip r:embed="rId2"/>
            <a:stretch>
              <a:fillRect/>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58" b="-3868"/>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676754" y="190401"/>
            <a:ext cx="7582546" cy="10110062"/>
          </a:xfrm>
          <a:custGeom>
            <a:avLst/>
            <a:gdLst/>
            <a:ahLst/>
            <a:cxnLst/>
            <a:rect l="l" t="t" r="r" b="b"/>
            <a:pathLst>
              <a:path w="7582546" h="10110062">
                <a:moveTo>
                  <a:pt x="0" y="0"/>
                </a:moveTo>
                <a:lnTo>
                  <a:pt x="7582546" y="0"/>
                </a:lnTo>
                <a:lnTo>
                  <a:pt x="7582546" y="10110062"/>
                </a:lnTo>
                <a:lnTo>
                  <a:pt x="0" y="10110062"/>
                </a:lnTo>
                <a:lnTo>
                  <a:pt x="0" y="0"/>
                </a:lnTo>
                <a:close/>
              </a:path>
            </a:pathLst>
          </a:custGeom>
          <a:blipFill>
            <a:blip r:embed="rId2"/>
            <a:stretch>
              <a:fillRect/>
            </a:stretch>
          </a:blipFill>
        </p:spPr>
      </p:sp>
      <p:sp>
        <p:nvSpPr>
          <p:cNvPr id="3" name="TextBox 3"/>
          <p:cNvSpPr txBox="1"/>
          <p:nvPr/>
        </p:nvSpPr>
        <p:spPr>
          <a:xfrm>
            <a:off x="1028700" y="6454775"/>
            <a:ext cx="7353949" cy="2803525"/>
          </a:xfrm>
          <a:prstGeom prst="rect">
            <a:avLst/>
          </a:prstGeom>
        </p:spPr>
        <p:txBody>
          <a:bodyPr lIns="0" tIns="0" rIns="0" bIns="0" rtlCol="0" anchor="t">
            <a:spAutoFit/>
          </a:bodyPr>
          <a:lstStyle/>
          <a:p>
            <a:pPr marL="0" lvl="0" indent="0" algn="l">
              <a:lnSpc>
                <a:spcPts val="10999"/>
              </a:lnSpc>
              <a:spcBef>
                <a:spcPct val="0"/>
              </a:spcBef>
            </a:pPr>
            <a:r>
              <a:rPr lang="en-US" sz="9999" u="none" strike="noStrike">
                <a:solidFill>
                  <a:srgbClr val="000000"/>
                </a:solidFill>
                <a:latin typeface="Paytone One"/>
              </a:rPr>
              <a:t>Phần cứng thực tế</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13980" y="2128837"/>
            <a:ext cx="5724712" cy="5905500"/>
          </a:xfrm>
          <a:prstGeom prst="rect">
            <a:avLst/>
          </a:prstGeom>
        </p:spPr>
        <p:txBody>
          <a:bodyPr lIns="0" tIns="0" rIns="0" bIns="0" rtlCol="0" anchor="t">
            <a:spAutoFit/>
          </a:bodyPr>
          <a:lstStyle/>
          <a:p>
            <a:pPr marL="0" lvl="0" indent="0">
              <a:lnSpc>
                <a:spcPts val="9450"/>
              </a:lnSpc>
              <a:spcBef>
                <a:spcPct val="0"/>
              </a:spcBef>
            </a:pPr>
            <a:r>
              <a:rPr lang="en-US" sz="6750" u="none">
                <a:solidFill>
                  <a:srgbClr val="000000"/>
                </a:solidFill>
                <a:latin typeface="Paytone One"/>
              </a:rPr>
              <a:t>Xin cảm ơn cô và các bạn đã theo dõi thuyết trình của nhóm 1</a:t>
            </a:r>
          </a:p>
        </p:txBody>
      </p:sp>
      <p:grpSp>
        <p:nvGrpSpPr>
          <p:cNvPr id="3" name="Group 3"/>
          <p:cNvGrpSpPr>
            <a:grpSpLocks noChangeAspect="1"/>
          </p:cNvGrpSpPr>
          <p:nvPr/>
        </p:nvGrpSpPr>
        <p:grpSpPr>
          <a:xfrm>
            <a:off x="1028700" y="1028700"/>
            <a:ext cx="8229600" cy="8229600"/>
            <a:chOff x="0" y="0"/>
            <a:chExt cx="3282950" cy="3282950"/>
          </a:xfrm>
        </p:grpSpPr>
        <p:sp>
          <p:nvSpPr>
            <p:cNvPr id="4" name="Freeform 4"/>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471" r="-25471"/>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11784" y="1443645"/>
            <a:ext cx="7376216" cy="7399710"/>
            <a:chOff x="0" y="0"/>
            <a:chExt cx="9834954" cy="9866280"/>
          </a:xfrm>
        </p:grpSpPr>
        <p:sp>
          <p:nvSpPr>
            <p:cNvPr id="3" name="TextBox 3"/>
            <p:cNvSpPr txBox="1"/>
            <p:nvPr/>
          </p:nvSpPr>
          <p:spPr>
            <a:xfrm>
              <a:off x="0" y="66675"/>
              <a:ext cx="9834954" cy="1263777"/>
            </a:xfrm>
            <a:prstGeom prst="rect">
              <a:avLst/>
            </a:prstGeom>
          </p:spPr>
          <p:txBody>
            <a:bodyPr lIns="0" tIns="0" rIns="0" bIns="0" rtlCol="0" anchor="t">
              <a:spAutoFit/>
            </a:bodyPr>
            <a:lstStyle/>
            <a:p>
              <a:pPr marL="0" lvl="0" indent="0">
                <a:lnSpc>
                  <a:spcPts val="7226"/>
                </a:lnSpc>
              </a:pPr>
              <a:r>
                <a:rPr lang="en-US" sz="6569">
                  <a:solidFill>
                    <a:srgbClr val="000000"/>
                  </a:solidFill>
                  <a:latin typeface="Paytone One"/>
                </a:rPr>
                <a:t>Khái niệm về IoT</a:t>
              </a:r>
            </a:p>
          </p:txBody>
        </p:sp>
        <p:sp>
          <p:nvSpPr>
            <p:cNvPr id="4" name="TextBox 4"/>
            <p:cNvSpPr txBox="1"/>
            <p:nvPr/>
          </p:nvSpPr>
          <p:spPr>
            <a:xfrm>
              <a:off x="0" y="1895554"/>
              <a:ext cx="9116957" cy="7970725"/>
            </a:xfrm>
            <a:prstGeom prst="rect">
              <a:avLst/>
            </a:prstGeom>
          </p:spPr>
          <p:txBody>
            <a:bodyPr lIns="0" tIns="0" rIns="0" bIns="0" rtlCol="0" anchor="t">
              <a:spAutoFit/>
            </a:bodyPr>
            <a:lstStyle/>
            <a:p>
              <a:pPr marL="0" lvl="0" indent="0" algn="just">
                <a:lnSpc>
                  <a:spcPts val="3220"/>
                </a:lnSpc>
              </a:pPr>
              <a:r>
                <a:rPr lang="en-US" sz="2300">
                  <a:solidFill>
                    <a:srgbClr val="000000"/>
                  </a:solidFill>
                  <a:latin typeface="Paytone One"/>
                </a:rPr>
                <a:t>Internet of Things (IoT) là thuật ngữ dùng để chỉ các đối tượng có thể được nhận biết cũng như sự tồn tại của chúng trong một kiến trúc mang tính kết nối. Đây là một viễn cảnh trong đó mọi vật, mọi con vật hoặc con người được cung cấp các định danh và khả năng tự động truyền tải dữ liệu qua một mạng lưới mà không cần sự tương tác giữa con người-với-con người hoặc con người-với-máy tính. IoT tiến hoá từ sự hội tụ của các công nghệ không dây, hệ thống vi cơ điện tử (MEMS) và Internet. Cụm từ này được đưa ra bởi Kevin Ashton vào năm 1999. Ông là một nhà khoa học đã sáng lập ra Trung tâm Auto-ID ở đại học MIT.</a:t>
              </a:r>
            </a:p>
          </p:txBody>
        </p:sp>
      </p:grpSp>
      <p:sp>
        <p:nvSpPr>
          <p:cNvPr id="5" name="Freeform 5"/>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51136" r="-61079"/>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79290" y="-864392"/>
            <a:ext cx="4160019" cy="4585192"/>
          </a:xfrm>
          <a:custGeom>
            <a:avLst/>
            <a:gdLst/>
            <a:ahLst/>
            <a:cxnLst/>
            <a:rect l="l" t="t" r="r" b="b"/>
            <a:pathLst>
              <a:path w="4160019" h="4585192">
                <a:moveTo>
                  <a:pt x="0" y="0"/>
                </a:moveTo>
                <a:lnTo>
                  <a:pt x="4160020" y="0"/>
                </a:lnTo>
                <a:lnTo>
                  <a:pt x="4160020" y="4585191"/>
                </a:lnTo>
                <a:lnTo>
                  <a:pt x="0" y="4585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1756024" y="1011628"/>
            <a:ext cx="5629395" cy="5418342"/>
            <a:chOff x="30480" y="591820"/>
            <a:chExt cx="12736830" cy="12259310"/>
          </a:xfrm>
        </p:grpSpPr>
        <p:sp>
          <p:nvSpPr>
            <p:cNvPr id="4" name="Freeform 4"/>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4"/>
              <a:stretch>
                <a:fillRect l="-35578" r="-2550"/>
              </a:stretch>
            </a:blipFill>
          </p:spPr>
        </p:sp>
      </p:grpSp>
      <p:sp>
        <p:nvSpPr>
          <p:cNvPr id="5" name="TextBox 5"/>
          <p:cNvSpPr txBox="1"/>
          <p:nvPr/>
        </p:nvSpPr>
        <p:spPr>
          <a:xfrm>
            <a:off x="1028700" y="1123950"/>
            <a:ext cx="7285545" cy="4027170"/>
          </a:xfrm>
          <a:prstGeom prst="rect">
            <a:avLst/>
          </a:prstGeom>
        </p:spPr>
        <p:txBody>
          <a:bodyPr lIns="0" tIns="0" rIns="0" bIns="0" rtlCol="0" anchor="t">
            <a:spAutoFit/>
          </a:bodyPr>
          <a:lstStyle/>
          <a:p>
            <a:pPr marL="0" lvl="0" indent="0">
              <a:lnSpc>
                <a:spcPts val="10560"/>
              </a:lnSpc>
            </a:pPr>
            <a:r>
              <a:rPr lang="en-US" sz="9600">
                <a:solidFill>
                  <a:srgbClr val="000000"/>
                </a:solidFill>
                <a:latin typeface="Paytone One"/>
              </a:rPr>
              <a:t>Khái niệm về mạng cảm biến</a:t>
            </a:r>
          </a:p>
        </p:txBody>
      </p:sp>
      <p:sp>
        <p:nvSpPr>
          <p:cNvPr id="6" name="TextBox 6"/>
          <p:cNvSpPr txBox="1"/>
          <p:nvPr/>
        </p:nvSpPr>
        <p:spPr>
          <a:xfrm>
            <a:off x="10494903" y="6571733"/>
            <a:ext cx="6764397" cy="2645853"/>
          </a:xfrm>
          <a:prstGeom prst="rect">
            <a:avLst/>
          </a:prstGeom>
        </p:spPr>
        <p:txBody>
          <a:bodyPr lIns="0" tIns="0" rIns="0" bIns="0" rtlCol="0" anchor="t">
            <a:spAutoFit/>
          </a:bodyPr>
          <a:lstStyle/>
          <a:p>
            <a:pPr marL="213944" lvl="1" algn="just">
              <a:lnSpc>
                <a:spcPts val="2576"/>
              </a:lnSpc>
            </a:pPr>
            <a:r>
              <a:rPr lang="en-US" sz="1981" dirty="0" err="1">
                <a:solidFill>
                  <a:srgbClr val="000000"/>
                </a:solidFill>
                <a:latin typeface="Paytone One"/>
              </a:rPr>
              <a:t>Mạng</a:t>
            </a:r>
            <a:r>
              <a:rPr lang="en-US" sz="1981" dirty="0">
                <a:solidFill>
                  <a:srgbClr val="000000"/>
                </a:solidFill>
                <a:latin typeface="Paytone One"/>
              </a:rPr>
              <a:t> </a:t>
            </a:r>
            <a:r>
              <a:rPr lang="en-US" sz="1981" dirty="0" err="1">
                <a:solidFill>
                  <a:srgbClr val="000000"/>
                </a:solidFill>
                <a:latin typeface="Paytone One"/>
              </a:rPr>
              <a:t>cảm</a:t>
            </a:r>
            <a:r>
              <a:rPr lang="en-US" sz="1981" dirty="0">
                <a:solidFill>
                  <a:srgbClr val="000000"/>
                </a:solidFill>
                <a:latin typeface="Paytone One"/>
              </a:rPr>
              <a:t> </a:t>
            </a:r>
            <a:r>
              <a:rPr lang="en-US" sz="1981" dirty="0" err="1">
                <a:solidFill>
                  <a:srgbClr val="000000"/>
                </a:solidFill>
                <a:latin typeface="Paytone One"/>
              </a:rPr>
              <a:t>biến</a:t>
            </a:r>
            <a:r>
              <a:rPr lang="en-US" sz="1981" dirty="0">
                <a:solidFill>
                  <a:srgbClr val="000000"/>
                </a:solidFill>
                <a:latin typeface="Paytone One"/>
              </a:rPr>
              <a:t> (Sensor Network) </a:t>
            </a:r>
            <a:r>
              <a:rPr lang="en-US" sz="1981" dirty="0" err="1">
                <a:solidFill>
                  <a:srgbClr val="000000"/>
                </a:solidFill>
                <a:latin typeface="Paytone One"/>
              </a:rPr>
              <a:t>là</a:t>
            </a:r>
            <a:r>
              <a:rPr lang="en-US" sz="1981" dirty="0">
                <a:solidFill>
                  <a:srgbClr val="000000"/>
                </a:solidFill>
                <a:latin typeface="Paytone One"/>
              </a:rPr>
              <a:t> </a:t>
            </a:r>
            <a:r>
              <a:rPr lang="en-US" sz="1981" dirty="0" err="1">
                <a:solidFill>
                  <a:srgbClr val="000000"/>
                </a:solidFill>
                <a:latin typeface="Paytone One"/>
              </a:rPr>
              <a:t>nhiều</a:t>
            </a:r>
            <a:r>
              <a:rPr lang="en-US" sz="1981" dirty="0">
                <a:solidFill>
                  <a:srgbClr val="000000"/>
                </a:solidFill>
                <a:latin typeface="Paytone One"/>
              </a:rPr>
              <a:t> </a:t>
            </a:r>
            <a:r>
              <a:rPr lang="en-US" sz="1981" dirty="0" err="1">
                <a:solidFill>
                  <a:srgbClr val="000000"/>
                </a:solidFill>
                <a:latin typeface="Paytone One"/>
              </a:rPr>
              <a:t>hệ</a:t>
            </a:r>
            <a:r>
              <a:rPr lang="en-US" sz="1981" dirty="0">
                <a:solidFill>
                  <a:srgbClr val="000000"/>
                </a:solidFill>
                <a:latin typeface="Paytone One"/>
              </a:rPr>
              <a:t> </a:t>
            </a:r>
            <a:r>
              <a:rPr lang="en-US" sz="1981" dirty="0" err="1">
                <a:solidFill>
                  <a:srgbClr val="000000"/>
                </a:solidFill>
                <a:latin typeface="Paytone One"/>
              </a:rPr>
              <a:t>thống</a:t>
            </a:r>
            <a:r>
              <a:rPr lang="en-US" sz="1981" dirty="0">
                <a:solidFill>
                  <a:srgbClr val="000000"/>
                </a:solidFill>
                <a:latin typeface="Paytone One"/>
              </a:rPr>
              <a:t> </a:t>
            </a:r>
            <a:r>
              <a:rPr lang="en-US" sz="1981" dirty="0" err="1">
                <a:solidFill>
                  <a:srgbClr val="000000"/>
                </a:solidFill>
                <a:latin typeface="Paytone One"/>
              </a:rPr>
              <a:t>gồm</a:t>
            </a:r>
            <a:r>
              <a:rPr lang="en-US" sz="1981" dirty="0">
                <a:solidFill>
                  <a:srgbClr val="000000"/>
                </a:solidFill>
                <a:latin typeface="Paytone One"/>
              </a:rPr>
              <a:t> </a:t>
            </a:r>
            <a:r>
              <a:rPr lang="en-US" sz="1981" dirty="0" err="1">
                <a:solidFill>
                  <a:srgbClr val="000000"/>
                </a:solidFill>
                <a:latin typeface="Paytone One"/>
              </a:rPr>
              <a:t>nhiều</a:t>
            </a:r>
            <a:r>
              <a:rPr lang="en-US" sz="1981" dirty="0">
                <a:solidFill>
                  <a:srgbClr val="000000"/>
                </a:solidFill>
                <a:latin typeface="Paytone One"/>
              </a:rPr>
              <a:t> </a:t>
            </a:r>
            <a:r>
              <a:rPr lang="en-US" sz="1981" dirty="0" err="1">
                <a:solidFill>
                  <a:srgbClr val="000000"/>
                </a:solidFill>
                <a:latin typeface="Paytone One"/>
              </a:rPr>
              <a:t>thiết</a:t>
            </a:r>
            <a:r>
              <a:rPr lang="en-US" sz="1981" dirty="0">
                <a:solidFill>
                  <a:srgbClr val="000000"/>
                </a:solidFill>
                <a:latin typeface="Paytone One"/>
              </a:rPr>
              <a:t> </a:t>
            </a:r>
            <a:r>
              <a:rPr lang="en-US" sz="1981" dirty="0" err="1">
                <a:solidFill>
                  <a:srgbClr val="000000"/>
                </a:solidFill>
                <a:latin typeface="Paytone One"/>
              </a:rPr>
              <a:t>bị</a:t>
            </a:r>
            <a:r>
              <a:rPr lang="en-US" sz="1981" dirty="0">
                <a:solidFill>
                  <a:srgbClr val="000000"/>
                </a:solidFill>
                <a:latin typeface="Paytone One"/>
              </a:rPr>
              <a:t> </a:t>
            </a:r>
            <a:r>
              <a:rPr lang="en-US" sz="1981" dirty="0" err="1">
                <a:solidFill>
                  <a:srgbClr val="000000"/>
                </a:solidFill>
                <a:latin typeface="Paytone One"/>
              </a:rPr>
              <a:t>cảm</a:t>
            </a:r>
            <a:r>
              <a:rPr lang="en-US" sz="1981" dirty="0">
                <a:solidFill>
                  <a:srgbClr val="000000"/>
                </a:solidFill>
                <a:latin typeface="Paytone One"/>
              </a:rPr>
              <a:t> </a:t>
            </a:r>
            <a:r>
              <a:rPr lang="en-US" sz="1981" dirty="0" err="1">
                <a:solidFill>
                  <a:srgbClr val="000000"/>
                </a:solidFill>
                <a:latin typeface="Paytone One"/>
              </a:rPr>
              <a:t>biến</a:t>
            </a:r>
            <a:r>
              <a:rPr lang="en-US" sz="1981" dirty="0">
                <a:solidFill>
                  <a:srgbClr val="000000"/>
                </a:solidFill>
                <a:latin typeface="Paytone One"/>
              </a:rPr>
              <a:t> </a:t>
            </a:r>
            <a:r>
              <a:rPr lang="en-US" sz="1981" dirty="0" err="1">
                <a:solidFill>
                  <a:srgbClr val="000000"/>
                </a:solidFill>
                <a:latin typeface="Paytone One"/>
              </a:rPr>
              <a:t>được</a:t>
            </a:r>
            <a:r>
              <a:rPr lang="en-US" sz="1981" dirty="0">
                <a:solidFill>
                  <a:srgbClr val="000000"/>
                </a:solidFill>
                <a:latin typeface="Paytone One"/>
              </a:rPr>
              <a:t> </a:t>
            </a:r>
            <a:r>
              <a:rPr lang="en-US" sz="1981" dirty="0" err="1">
                <a:solidFill>
                  <a:srgbClr val="000000"/>
                </a:solidFill>
                <a:latin typeface="Paytone One"/>
              </a:rPr>
              <a:t>phân</a:t>
            </a:r>
            <a:r>
              <a:rPr lang="en-US" sz="1981" dirty="0">
                <a:solidFill>
                  <a:srgbClr val="000000"/>
                </a:solidFill>
                <a:latin typeface="Paytone One"/>
              </a:rPr>
              <a:t> </a:t>
            </a:r>
            <a:r>
              <a:rPr lang="en-US" sz="1981" dirty="0" err="1">
                <a:solidFill>
                  <a:srgbClr val="000000"/>
                </a:solidFill>
                <a:latin typeface="Paytone One"/>
              </a:rPr>
              <a:t>bố</a:t>
            </a:r>
            <a:r>
              <a:rPr lang="en-US" sz="1981" dirty="0">
                <a:solidFill>
                  <a:srgbClr val="000000"/>
                </a:solidFill>
                <a:latin typeface="Paytone One"/>
              </a:rPr>
              <a:t> </a:t>
            </a:r>
            <a:r>
              <a:rPr lang="en-US" sz="1981" dirty="0" err="1">
                <a:solidFill>
                  <a:srgbClr val="000000"/>
                </a:solidFill>
                <a:latin typeface="Paytone One"/>
              </a:rPr>
              <a:t>trong</a:t>
            </a:r>
            <a:r>
              <a:rPr lang="en-US" sz="1981" dirty="0">
                <a:solidFill>
                  <a:srgbClr val="000000"/>
                </a:solidFill>
                <a:latin typeface="Paytone One"/>
              </a:rPr>
              <a:t> </a:t>
            </a:r>
            <a:r>
              <a:rPr lang="en-US" sz="1981" dirty="0" err="1">
                <a:solidFill>
                  <a:srgbClr val="000000"/>
                </a:solidFill>
                <a:latin typeface="Paytone One"/>
              </a:rPr>
              <a:t>một</a:t>
            </a:r>
            <a:r>
              <a:rPr lang="en-US" sz="1981" dirty="0">
                <a:solidFill>
                  <a:srgbClr val="000000"/>
                </a:solidFill>
                <a:latin typeface="Paytone One"/>
              </a:rPr>
              <a:t> </a:t>
            </a:r>
            <a:r>
              <a:rPr lang="en-US" sz="1981" dirty="0" err="1">
                <a:solidFill>
                  <a:srgbClr val="000000"/>
                </a:solidFill>
                <a:latin typeface="Paytone One"/>
              </a:rPr>
              <a:t>khu</a:t>
            </a:r>
            <a:r>
              <a:rPr lang="en-US" sz="1981" dirty="0">
                <a:solidFill>
                  <a:srgbClr val="000000"/>
                </a:solidFill>
                <a:latin typeface="Paytone One"/>
              </a:rPr>
              <a:t> </a:t>
            </a:r>
            <a:r>
              <a:rPr lang="en-US" sz="1981" dirty="0" err="1">
                <a:solidFill>
                  <a:srgbClr val="000000"/>
                </a:solidFill>
                <a:latin typeface="Paytone One"/>
              </a:rPr>
              <a:t>vực</a:t>
            </a:r>
            <a:r>
              <a:rPr lang="en-US" sz="1981" dirty="0">
                <a:solidFill>
                  <a:srgbClr val="000000"/>
                </a:solidFill>
                <a:latin typeface="Paytone One"/>
              </a:rPr>
              <a:t> </a:t>
            </a:r>
            <a:r>
              <a:rPr lang="en-US" sz="1981" dirty="0" err="1">
                <a:solidFill>
                  <a:srgbClr val="000000"/>
                </a:solidFill>
                <a:latin typeface="Paytone One"/>
              </a:rPr>
              <a:t>hoặc</a:t>
            </a:r>
            <a:r>
              <a:rPr lang="en-US" sz="1981" dirty="0">
                <a:solidFill>
                  <a:srgbClr val="000000"/>
                </a:solidFill>
                <a:latin typeface="Paytone One"/>
              </a:rPr>
              <a:t> </a:t>
            </a:r>
            <a:r>
              <a:rPr lang="en-US" sz="1981" dirty="0" err="1">
                <a:solidFill>
                  <a:srgbClr val="000000"/>
                </a:solidFill>
                <a:latin typeface="Paytone One"/>
              </a:rPr>
              <a:t>môi</a:t>
            </a:r>
            <a:r>
              <a:rPr lang="en-US" sz="1981" dirty="0">
                <a:solidFill>
                  <a:srgbClr val="000000"/>
                </a:solidFill>
                <a:latin typeface="Paytone One"/>
              </a:rPr>
              <a:t> </a:t>
            </a:r>
            <a:r>
              <a:rPr lang="en-US" sz="1981" dirty="0" err="1">
                <a:solidFill>
                  <a:srgbClr val="000000"/>
                </a:solidFill>
                <a:latin typeface="Paytone One"/>
              </a:rPr>
              <a:t>trường</a:t>
            </a:r>
            <a:r>
              <a:rPr lang="en-US" sz="1981" dirty="0">
                <a:solidFill>
                  <a:srgbClr val="000000"/>
                </a:solidFill>
                <a:latin typeface="Paytone One"/>
              </a:rPr>
              <a:t> </a:t>
            </a:r>
            <a:r>
              <a:rPr lang="en-US" sz="1981" dirty="0" err="1">
                <a:solidFill>
                  <a:srgbClr val="000000"/>
                </a:solidFill>
                <a:latin typeface="Paytone One"/>
              </a:rPr>
              <a:t>cụ</a:t>
            </a:r>
            <a:r>
              <a:rPr lang="en-US" sz="1981" dirty="0">
                <a:solidFill>
                  <a:srgbClr val="000000"/>
                </a:solidFill>
                <a:latin typeface="Paytone One"/>
              </a:rPr>
              <a:t> </a:t>
            </a:r>
            <a:r>
              <a:rPr lang="en-US" sz="1981" dirty="0" err="1">
                <a:solidFill>
                  <a:srgbClr val="000000"/>
                </a:solidFill>
                <a:latin typeface="Paytone One"/>
              </a:rPr>
              <a:t>thể</a:t>
            </a:r>
            <a:r>
              <a:rPr lang="en-US" sz="1981" dirty="0">
                <a:solidFill>
                  <a:srgbClr val="000000"/>
                </a:solidFill>
                <a:latin typeface="Paytone One"/>
              </a:rPr>
              <a:t> </a:t>
            </a:r>
            <a:r>
              <a:rPr lang="en-US" sz="1981" dirty="0" err="1">
                <a:solidFill>
                  <a:srgbClr val="000000"/>
                </a:solidFill>
                <a:latin typeface="Paytone One"/>
              </a:rPr>
              <a:t>để</a:t>
            </a:r>
            <a:r>
              <a:rPr lang="en-US" sz="1981" dirty="0">
                <a:solidFill>
                  <a:srgbClr val="000000"/>
                </a:solidFill>
                <a:latin typeface="Paytone One"/>
              </a:rPr>
              <a:t> </a:t>
            </a:r>
            <a:r>
              <a:rPr lang="en-US" sz="1981" dirty="0" err="1">
                <a:solidFill>
                  <a:srgbClr val="000000"/>
                </a:solidFill>
                <a:latin typeface="Paytone One"/>
              </a:rPr>
              <a:t>thu</a:t>
            </a:r>
            <a:r>
              <a:rPr lang="en-US" sz="1981" dirty="0">
                <a:solidFill>
                  <a:srgbClr val="000000"/>
                </a:solidFill>
                <a:latin typeface="Paytone One"/>
              </a:rPr>
              <a:t> </a:t>
            </a:r>
            <a:r>
              <a:rPr lang="en-US" sz="1981" dirty="0" err="1">
                <a:solidFill>
                  <a:srgbClr val="000000"/>
                </a:solidFill>
                <a:latin typeface="Paytone One"/>
              </a:rPr>
              <a:t>thập</a:t>
            </a:r>
            <a:r>
              <a:rPr lang="en-US" sz="1981" dirty="0">
                <a:solidFill>
                  <a:srgbClr val="000000"/>
                </a:solidFill>
                <a:latin typeface="Paytone One"/>
              </a:rPr>
              <a:t>, </a:t>
            </a:r>
            <a:r>
              <a:rPr lang="en-US" sz="1981" dirty="0" err="1">
                <a:solidFill>
                  <a:srgbClr val="000000"/>
                </a:solidFill>
                <a:latin typeface="Paytone One"/>
              </a:rPr>
              <a:t>ghi</a:t>
            </a:r>
            <a:r>
              <a:rPr lang="en-US" sz="1981" dirty="0">
                <a:solidFill>
                  <a:srgbClr val="000000"/>
                </a:solidFill>
                <a:latin typeface="Paytone One"/>
              </a:rPr>
              <a:t> </a:t>
            </a:r>
            <a:r>
              <a:rPr lang="en-US" sz="1981" dirty="0" err="1">
                <a:solidFill>
                  <a:srgbClr val="000000"/>
                </a:solidFill>
                <a:latin typeface="Paytone One"/>
              </a:rPr>
              <a:t>nhận</a:t>
            </a:r>
            <a:r>
              <a:rPr lang="en-US" sz="1981" dirty="0">
                <a:solidFill>
                  <a:srgbClr val="000000"/>
                </a:solidFill>
                <a:latin typeface="Paytone One"/>
              </a:rPr>
              <a:t> </a:t>
            </a:r>
            <a:r>
              <a:rPr lang="en-US" sz="1981" dirty="0" err="1">
                <a:solidFill>
                  <a:srgbClr val="000000"/>
                </a:solidFill>
                <a:latin typeface="Paytone One"/>
              </a:rPr>
              <a:t>và</a:t>
            </a:r>
            <a:r>
              <a:rPr lang="en-US" sz="1981" dirty="0">
                <a:solidFill>
                  <a:srgbClr val="000000"/>
                </a:solidFill>
                <a:latin typeface="Paytone One"/>
              </a:rPr>
              <a:t> </a:t>
            </a:r>
            <a:r>
              <a:rPr lang="en-US" sz="1981" dirty="0" err="1">
                <a:solidFill>
                  <a:srgbClr val="000000"/>
                </a:solidFill>
                <a:latin typeface="Paytone One"/>
              </a:rPr>
              <a:t>truyền</a:t>
            </a:r>
            <a:r>
              <a:rPr lang="en-US" sz="1981" dirty="0">
                <a:solidFill>
                  <a:srgbClr val="000000"/>
                </a:solidFill>
                <a:latin typeface="Paytone One"/>
              </a:rPr>
              <a:t> </a:t>
            </a:r>
            <a:r>
              <a:rPr lang="en-US" sz="1981" dirty="0" err="1">
                <a:solidFill>
                  <a:srgbClr val="000000"/>
                </a:solidFill>
                <a:latin typeface="Paytone One"/>
              </a:rPr>
              <a:t>tải</a:t>
            </a:r>
            <a:r>
              <a:rPr lang="en-US" sz="1981" dirty="0">
                <a:solidFill>
                  <a:srgbClr val="000000"/>
                </a:solidFill>
                <a:latin typeface="Paytone One"/>
              </a:rPr>
              <a:t> </a:t>
            </a:r>
            <a:r>
              <a:rPr lang="en-US" sz="1981" dirty="0" err="1">
                <a:solidFill>
                  <a:srgbClr val="000000"/>
                </a:solidFill>
                <a:latin typeface="Paytone One"/>
              </a:rPr>
              <a:t>thông</a:t>
            </a:r>
            <a:r>
              <a:rPr lang="en-US" sz="1981" dirty="0">
                <a:solidFill>
                  <a:srgbClr val="000000"/>
                </a:solidFill>
                <a:latin typeface="Paytone One"/>
              </a:rPr>
              <a:t> tin </a:t>
            </a:r>
            <a:r>
              <a:rPr lang="en-US" sz="1981" dirty="0" err="1">
                <a:solidFill>
                  <a:srgbClr val="000000"/>
                </a:solidFill>
                <a:latin typeface="Paytone One"/>
              </a:rPr>
              <a:t>về</a:t>
            </a:r>
            <a:r>
              <a:rPr lang="en-US" sz="1981" dirty="0">
                <a:solidFill>
                  <a:srgbClr val="000000"/>
                </a:solidFill>
                <a:latin typeface="Paytone One"/>
              </a:rPr>
              <a:t> </a:t>
            </a:r>
            <a:r>
              <a:rPr lang="en-US" sz="1981" dirty="0" err="1">
                <a:solidFill>
                  <a:srgbClr val="000000"/>
                </a:solidFill>
                <a:latin typeface="Paytone One"/>
              </a:rPr>
              <a:t>môi</a:t>
            </a:r>
            <a:r>
              <a:rPr lang="en-US" sz="1981" dirty="0">
                <a:solidFill>
                  <a:srgbClr val="000000"/>
                </a:solidFill>
                <a:latin typeface="Paytone One"/>
              </a:rPr>
              <a:t> </a:t>
            </a:r>
            <a:r>
              <a:rPr lang="en-US" sz="1981" dirty="0" err="1">
                <a:solidFill>
                  <a:srgbClr val="000000"/>
                </a:solidFill>
                <a:latin typeface="Paytone One"/>
              </a:rPr>
              <a:t>trường</a:t>
            </a:r>
            <a:r>
              <a:rPr lang="en-US" sz="1981" dirty="0">
                <a:solidFill>
                  <a:srgbClr val="000000"/>
                </a:solidFill>
                <a:latin typeface="Paytone One"/>
              </a:rPr>
              <a:t> </a:t>
            </a:r>
            <a:r>
              <a:rPr lang="en-US" sz="1981" dirty="0" err="1">
                <a:solidFill>
                  <a:srgbClr val="000000"/>
                </a:solidFill>
                <a:latin typeface="Paytone One"/>
              </a:rPr>
              <a:t>xung</a:t>
            </a:r>
            <a:r>
              <a:rPr lang="en-US" sz="1981" dirty="0">
                <a:solidFill>
                  <a:srgbClr val="000000"/>
                </a:solidFill>
                <a:latin typeface="Paytone One"/>
              </a:rPr>
              <a:t> </a:t>
            </a:r>
            <a:r>
              <a:rPr lang="en-US" sz="1981" dirty="0" err="1">
                <a:solidFill>
                  <a:srgbClr val="000000"/>
                </a:solidFill>
                <a:latin typeface="Paytone One"/>
              </a:rPr>
              <a:t>quanh</a:t>
            </a:r>
            <a:r>
              <a:rPr lang="en-US" sz="1981" dirty="0">
                <a:solidFill>
                  <a:srgbClr val="000000"/>
                </a:solidFill>
                <a:latin typeface="Paytone One"/>
              </a:rPr>
              <a:t>. </a:t>
            </a:r>
            <a:r>
              <a:rPr lang="en-US" sz="1981" dirty="0" err="1">
                <a:solidFill>
                  <a:srgbClr val="000000"/>
                </a:solidFill>
                <a:latin typeface="Paytone One"/>
              </a:rPr>
              <a:t>Mạng</a:t>
            </a:r>
            <a:r>
              <a:rPr lang="en-US" sz="1981" dirty="0">
                <a:solidFill>
                  <a:srgbClr val="000000"/>
                </a:solidFill>
                <a:latin typeface="Paytone One"/>
              </a:rPr>
              <a:t> </a:t>
            </a:r>
            <a:r>
              <a:rPr lang="en-US" sz="1981" dirty="0" err="1">
                <a:solidFill>
                  <a:srgbClr val="000000"/>
                </a:solidFill>
                <a:latin typeface="Paytone One"/>
              </a:rPr>
              <a:t>cảm</a:t>
            </a:r>
            <a:r>
              <a:rPr lang="en-US" sz="1981" dirty="0">
                <a:solidFill>
                  <a:srgbClr val="000000"/>
                </a:solidFill>
                <a:latin typeface="Paytone One"/>
              </a:rPr>
              <a:t> </a:t>
            </a:r>
            <a:r>
              <a:rPr lang="en-US" sz="1981" dirty="0" err="1">
                <a:solidFill>
                  <a:srgbClr val="000000"/>
                </a:solidFill>
                <a:latin typeface="Paytone One"/>
              </a:rPr>
              <a:t>biến</a:t>
            </a:r>
            <a:r>
              <a:rPr lang="en-US" sz="1981" dirty="0">
                <a:solidFill>
                  <a:srgbClr val="000000"/>
                </a:solidFill>
                <a:latin typeface="Paytone One"/>
              </a:rPr>
              <a:t> </a:t>
            </a:r>
            <a:r>
              <a:rPr lang="en-US" sz="1981" dirty="0" err="1">
                <a:solidFill>
                  <a:srgbClr val="000000"/>
                </a:solidFill>
                <a:latin typeface="Paytone One"/>
              </a:rPr>
              <a:t>được</a:t>
            </a:r>
            <a:r>
              <a:rPr lang="en-US" sz="1981" dirty="0">
                <a:solidFill>
                  <a:srgbClr val="000000"/>
                </a:solidFill>
                <a:latin typeface="Paytone One"/>
              </a:rPr>
              <a:t> </a:t>
            </a:r>
            <a:r>
              <a:rPr lang="en-US" sz="1981" dirty="0" err="1">
                <a:solidFill>
                  <a:srgbClr val="000000"/>
                </a:solidFill>
                <a:latin typeface="Paytone One"/>
              </a:rPr>
              <a:t>thiết</a:t>
            </a:r>
            <a:r>
              <a:rPr lang="en-US" sz="1981" dirty="0">
                <a:solidFill>
                  <a:srgbClr val="000000"/>
                </a:solidFill>
                <a:latin typeface="Paytone One"/>
              </a:rPr>
              <a:t> </a:t>
            </a:r>
            <a:r>
              <a:rPr lang="en-US" sz="1981" dirty="0" err="1">
                <a:solidFill>
                  <a:srgbClr val="000000"/>
                </a:solidFill>
                <a:latin typeface="Paytone One"/>
              </a:rPr>
              <a:t>kế</a:t>
            </a:r>
            <a:r>
              <a:rPr lang="en-US" sz="1981" dirty="0">
                <a:solidFill>
                  <a:srgbClr val="000000"/>
                </a:solidFill>
                <a:latin typeface="Paytone One"/>
              </a:rPr>
              <a:t> </a:t>
            </a:r>
            <a:r>
              <a:rPr lang="en-US" sz="1981" dirty="0" err="1">
                <a:solidFill>
                  <a:srgbClr val="000000"/>
                </a:solidFill>
                <a:latin typeface="Paytone One"/>
              </a:rPr>
              <a:t>để</a:t>
            </a:r>
            <a:r>
              <a:rPr lang="en-US" sz="1981" dirty="0">
                <a:solidFill>
                  <a:srgbClr val="000000"/>
                </a:solidFill>
                <a:latin typeface="Paytone One"/>
              </a:rPr>
              <a:t> </a:t>
            </a:r>
            <a:r>
              <a:rPr lang="en-US" sz="1981" dirty="0" err="1">
                <a:solidFill>
                  <a:srgbClr val="000000"/>
                </a:solidFill>
                <a:latin typeface="Paytone One"/>
              </a:rPr>
              <a:t>tự</a:t>
            </a:r>
            <a:r>
              <a:rPr lang="en-US" sz="1981" dirty="0">
                <a:solidFill>
                  <a:srgbClr val="000000"/>
                </a:solidFill>
                <a:latin typeface="Paytone One"/>
              </a:rPr>
              <a:t> </a:t>
            </a:r>
            <a:r>
              <a:rPr lang="en-US" sz="1981" dirty="0" err="1">
                <a:solidFill>
                  <a:srgbClr val="000000"/>
                </a:solidFill>
                <a:latin typeface="Paytone One"/>
              </a:rPr>
              <a:t>động</a:t>
            </a:r>
            <a:r>
              <a:rPr lang="en-US" sz="1981" dirty="0">
                <a:solidFill>
                  <a:srgbClr val="000000"/>
                </a:solidFill>
                <a:latin typeface="Paytone One"/>
              </a:rPr>
              <a:t> </a:t>
            </a:r>
            <a:r>
              <a:rPr lang="en-US" sz="1981" dirty="0" err="1">
                <a:solidFill>
                  <a:srgbClr val="000000"/>
                </a:solidFill>
                <a:latin typeface="Paytone One"/>
              </a:rPr>
              <a:t>thu</a:t>
            </a:r>
            <a:r>
              <a:rPr lang="en-US" sz="1981" dirty="0">
                <a:solidFill>
                  <a:srgbClr val="000000"/>
                </a:solidFill>
                <a:latin typeface="Paytone One"/>
              </a:rPr>
              <a:t> </a:t>
            </a:r>
            <a:r>
              <a:rPr lang="en-US" sz="1981" dirty="0" err="1">
                <a:solidFill>
                  <a:srgbClr val="000000"/>
                </a:solidFill>
                <a:latin typeface="Paytone One"/>
              </a:rPr>
              <a:t>thập</a:t>
            </a:r>
            <a:r>
              <a:rPr lang="en-US" sz="1981" dirty="0">
                <a:solidFill>
                  <a:srgbClr val="000000"/>
                </a:solidFill>
                <a:latin typeface="Paytone One"/>
              </a:rPr>
              <a:t> </a:t>
            </a:r>
            <a:r>
              <a:rPr lang="en-US" sz="1981" dirty="0" err="1">
                <a:solidFill>
                  <a:srgbClr val="000000"/>
                </a:solidFill>
                <a:latin typeface="Paytone One"/>
              </a:rPr>
              <a:t>dữ</a:t>
            </a:r>
            <a:r>
              <a:rPr lang="en-US" sz="1981" dirty="0">
                <a:solidFill>
                  <a:srgbClr val="000000"/>
                </a:solidFill>
                <a:latin typeface="Paytone One"/>
              </a:rPr>
              <a:t> </a:t>
            </a:r>
            <a:r>
              <a:rPr lang="en-US" sz="1981" dirty="0" err="1">
                <a:solidFill>
                  <a:srgbClr val="000000"/>
                </a:solidFill>
                <a:latin typeface="Paytone One"/>
              </a:rPr>
              <a:t>liệu</a:t>
            </a:r>
            <a:r>
              <a:rPr lang="en-US" sz="1981" dirty="0">
                <a:solidFill>
                  <a:srgbClr val="000000"/>
                </a:solidFill>
                <a:latin typeface="Paytone One"/>
              </a:rPr>
              <a:t> </a:t>
            </a:r>
            <a:r>
              <a:rPr lang="en-US" sz="1981" dirty="0" err="1">
                <a:solidFill>
                  <a:srgbClr val="000000"/>
                </a:solidFill>
                <a:latin typeface="Paytone One"/>
              </a:rPr>
              <a:t>và</a:t>
            </a:r>
            <a:r>
              <a:rPr lang="en-US" sz="1981" dirty="0">
                <a:solidFill>
                  <a:srgbClr val="000000"/>
                </a:solidFill>
                <a:latin typeface="Paytone One"/>
              </a:rPr>
              <a:t> </a:t>
            </a:r>
            <a:r>
              <a:rPr lang="en-US" sz="1981" dirty="0" err="1">
                <a:solidFill>
                  <a:srgbClr val="000000"/>
                </a:solidFill>
                <a:latin typeface="Paytone One"/>
              </a:rPr>
              <a:t>gửi</a:t>
            </a:r>
            <a:r>
              <a:rPr lang="en-US" sz="1981" dirty="0">
                <a:solidFill>
                  <a:srgbClr val="000000"/>
                </a:solidFill>
                <a:latin typeface="Paytone One"/>
              </a:rPr>
              <a:t> </a:t>
            </a:r>
            <a:r>
              <a:rPr lang="en-US" sz="1981" dirty="0" err="1">
                <a:solidFill>
                  <a:srgbClr val="000000"/>
                </a:solidFill>
                <a:latin typeface="Paytone One"/>
              </a:rPr>
              <a:t>chúng</a:t>
            </a:r>
            <a:r>
              <a:rPr lang="en-US" sz="1981" dirty="0">
                <a:solidFill>
                  <a:srgbClr val="000000"/>
                </a:solidFill>
                <a:latin typeface="Paytone One"/>
              </a:rPr>
              <a:t> </a:t>
            </a:r>
            <a:r>
              <a:rPr lang="en-US" sz="1981" dirty="0" err="1">
                <a:solidFill>
                  <a:srgbClr val="000000"/>
                </a:solidFill>
                <a:latin typeface="Paytone One"/>
              </a:rPr>
              <a:t>về</a:t>
            </a:r>
            <a:r>
              <a:rPr lang="en-US" sz="1981" dirty="0">
                <a:solidFill>
                  <a:srgbClr val="000000"/>
                </a:solidFill>
                <a:latin typeface="Paytone One"/>
              </a:rPr>
              <a:t> </a:t>
            </a:r>
            <a:r>
              <a:rPr lang="en-US" sz="1981" dirty="0" err="1">
                <a:solidFill>
                  <a:srgbClr val="000000"/>
                </a:solidFill>
                <a:latin typeface="Paytone One"/>
              </a:rPr>
              <a:t>một</a:t>
            </a:r>
            <a:r>
              <a:rPr lang="en-US" sz="1981" dirty="0">
                <a:solidFill>
                  <a:srgbClr val="000000"/>
                </a:solidFill>
                <a:latin typeface="Paytone One"/>
              </a:rPr>
              <a:t> </a:t>
            </a:r>
            <a:r>
              <a:rPr lang="en-US" sz="1981" dirty="0" err="1">
                <a:solidFill>
                  <a:srgbClr val="000000"/>
                </a:solidFill>
                <a:latin typeface="Paytone One"/>
              </a:rPr>
              <a:t>trạm</a:t>
            </a:r>
            <a:r>
              <a:rPr lang="en-US" sz="1981" dirty="0">
                <a:solidFill>
                  <a:srgbClr val="000000"/>
                </a:solidFill>
                <a:latin typeface="Paytone One"/>
              </a:rPr>
              <a:t> </a:t>
            </a:r>
            <a:r>
              <a:rPr lang="en-US" sz="1981" dirty="0" err="1">
                <a:solidFill>
                  <a:srgbClr val="000000"/>
                </a:solidFill>
                <a:latin typeface="Paytone One"/>
              </a:rPr>
              <a:t>cơ</a:t>
            </a:r>
            <a:r>
              <a:rPr lang="en-US" sz="1981" dirty="0">
                <a:solidFill>
                  <a:srgbClr val="000000"/>
                </a:solidFill>
                <a:latin typeface="Paytone One"/>
              </a:rPr>
              <a:t> </a:t>
            </a:r>
            <a:r>
              <a:rPr lang="en-US" sz="1981" dirty="0" err="1">
                <a:solidFill>
                  <a:srgbClr val="000000"/>
                </a:solidFill>
                <a:latin typeface="Paytone One"/>
              </a:rPr>
              <a:t>sở</a:t>
            </a:r>
            <a:r>
              <a:rPr lang="en-US" sz="1981" dirty="0">
                <a:solidFill>
                  <a:srgbClr val="000000"/>
                </a:solidFill>
                <a:latin typeface="Paytone One"/>
              </a:rPr>
              <a:t> </a:t>
            </a:r>
            <a:r>
              <a:rPr lang="en-US" sz="1981" dirty="0" err="1">
                <a:solidFill>
                  <a:srgbClr val="000000"/>
                </a:solidFill>
                <a:latin typeface="Paytone One"/>
              </a:rPr>
              <a:t>hoặc</a:t>
            </a:r>
            <a:r>
              <a:rPr lang="en-US" sz="1981" dirty="0">
                <a:solidFill>
                  <a:srgbClr val="000000"/>
                </a:solidFill>
                <a:latin typeface="Paytone One"/>
              </a:rPr>
              <a:t> </a:t>
            </a:r>
            <a:r>
              <a:rPr lang="en-US" sz="1981" dirty="0" err="1">
                <a:solidFill>
                  <a:srgbClr val="000000"/>
                </a:solidFill>
                <a:latin typeface="Paytone One"/>
              </a:rPr>
              <a:t>điểm</a:t>
            </a:r>
            <a:r>
              <a:rPr lang="en-US" sz="1981" dirty="0">
                <a:solidFill>
                  <a:srgbClr val="000000"/>
                </a:solidFill>
                <a:latin typeface="Paytone One"/>
              </a:rPr>
              <a:t> </a:t>
            </a:r>
            <a:r>
              <a:rPr lang="en-US" sz="1981" dirty="0" err="1">
                <a:solidFill>
                  <a:srgbClr val="000000"/>
                </a:solidFill>
                <a:latin typeface="Paytone One"/>
              </a:rPr>
              <a:t>tập</a:t>
            </a:r>
            <a:r>
              <a:rPr lang="en-US" sz="1981" dirty="0">
                <a:solidFill>
                  <a:srgbClr val="000000"/>
                </a:solidFill>
                <a:latin typeface="Paytone One"/>
              </a:rPr>
              <a:t> </a:t>
            </a:r>
            <a:r>
              <a:rPr lang="en-US" sz="1981" dirty="0" err="1">
                <a:solidFill>
                  <a:srgbClr val="000000"/>
                </a:solidFill>
                <a:latin typeface="Paytone One"/>
              </a:rPr>
              <a:t>trung</a:t>
            </a:r>
            <a:r>
              <a:rPr lang="en-US" sz="1981" dirty="0">
                <a:solidFill>
                  <a:srgbClr val="000000"/>
                </a:solidFill>
                <a:latin typeface="Paytone One"/>
              </a:rPr>
              <a:t> </a:t>
            </a:r>
            <a:r>
              <a:rPr lang="en-US" sz="1981" dirty="0" err="1">
                <a:solidFill>
                  <a:srgbClr val="000000"/>
                </a:solidFill>
                <a:latin typeface="Paytone One"/>
              </a:rPr>
              <a:t>để</a:t>
            </a:r>
            <a:r>
              <a:rPr lang="en-US" sz="1981" dirty="0">
                <a:solidFill>
                  <a:srgbClr val="000000"/>
                </a:solidFill>
                <a:latin typeface="Paytone One"/>
              </a:rPr>
              <a:t> </a:t>
            </a:r>
            <a:r>
              <a:rPr lang="en-US" sz="1981" dirty="0" err="1">
                <a:solidFill>
                  <a:srgbClr val="000000"/>
                </a:solidFill>
                <a:latin typeface="Paytone One"/>
              </a:rPr>
              <a:t>xử</a:t>
            </a:r>
            <a:r>
              <a:rPr lang="en-US" sz="1981" dirty="0">
                <a:solidFill>
                  <a:srgbClr val="000000"/>
                </a:solidFill>
                <a:latin typeface="Paytone One"/>
              </a:rPr>
              <a:t> </a:t>
            </a:r>
            <a:r>
              <a:rPr lang="en-US" sz="1981" dirty="0" err="1">
                <a:solidFill>
                  <a:srgbClr val="000000"/>
                </a:solidFill>
                <a:latin typeface="Paytone One"/>
              </a:rPr>
              <a:t>lý</a:t>
            </a:r>
            <a:r>
              <a:rPr lang="en-US" sz="1981" dirty="0">
                <a:solidFill>
                  <a:srgbClr val="000000"/>
                </a:solidFill>
                <a:latin typeface="Paytone One"/>
              </a:rPr>
              <a:t>, </a:t>
            </a:r>
            <a:r>
              <a:rPr lang="en-US" sz="1981" dirty="0" err="1">
                <a:solidFill>
                  <a:srgbClr val="000000"/>
                </a:solidFill>
                <a:latin typeface="Paytone One"/>
              </a:rPr>
              <a:t>phân</a:t>
            </a:r>
            <a:r>
              <a:rPr lang="en-US" sz="1981" dirty="0">
                <a:solidFill>
                  <a:srgbClr val="000000"/>
                </a:solidFill>
                <a:latin typeface="Paytone One"/>
              </a:rPr>
              <a:t> </a:t>
            </a:r>
            <a:r>
              <a:rPr lang="en-US" sz="1981" dirty="0" err="1">
                <a:solidFill>
                  <a:srgbClr val="000000"/>
                </a:solidFill>
                <a:latin typeface="Paytone One"/>
              </a:rPr>
              <a:t>tích</a:t>
            </a:r>
            <a:r>
              <a:rPr lang="en-US" sz="1981" dirty="0">
                <a:solidFill>
                  <a:srgbClr val="000000"/>
                </a:solidFill>
                <a:latin typeface="Paytone One"/>
              </a:rPr>
              <a:t> </a:t>
            </a:r>
            <a:r>
              <a:rPr lang="en-US" sz="1981" dirty="0" err="1">
                <a:solidFill>
                  <a:srgbClr val="000000"/>
                </a:solidFill>
                <a:latin typeface="Paytone One"/>
              </a:rPr>
              <a:t>hoặc</a:t>
            </a:r>
            <a:r>
              <a:rPr lang="en-US" sz="1981" dirty="0">
                <a:solidFill>
                  <a:srgbClr val="000000"/>
                </a:solidFill>
                <a:latin typeface="Paytone One"/>
              </a:rPr>
              <a:t> </a:t>
            </a:r>
            <a:r>
              <a:rPr lang="en-US" sz="1981" dirty="0" err="1">
                <a:solidFill>
                  <a:srgbClr val="000000"/>
                </a:solidFill>
                <a:latin typeface="Paytone One"/>
              </a:rPr>
              <a:t>hiển</a:t>
            </a:r>
            <a:r>
              <a:rPr lang="en-US" sz="1981" dirty="0">
                <a:solidFill>
                  <a:srgbClr val="000000"/>
                </a:solidFill>
                <a:latin typeface="Paytone One"/>
              </a:rPr>
              <a:t> </a:t>
            </a:r>
            <a:r>
              <a:rPr lang="en-US" sz="1981" dirty="0" err="1">
                <a:solidFill>
                  <a:srgbClr val="000000"/>
                </a:solidFill>
                <a:latin typeface="Paytone One"/>
              </a:rPr>
              <a:t>thị</a:t>
            </a:r>
            <a:r>
              <a:rPr lang="en-US" sz="1981" dirty="0">
                <a:solidFill>
                  <a:srgbClr val="000000"/>
                </a:solidFill>
                <a:latin typeface="Paytone One"/>
              </a:rPr>
              <a:t>.</a:t>
            </a:r>
          </a:p>
        </p:txBody>
      </p:sp>
      <p:sp>
        <p:nvSpPr>
          <p:cNvPr id="7" name="Freeform 7"/>
          <p:cNvSpPr/>
          <p:nvPr/>
        </p:nvSpPr>
        <p:spPr>
          <a:xfrm>
            <a:off x="-1490106" y="6708062"/>
            <a:ext cx="5590204" cy="5559712"/>
          </a:xfrm>
          <a:custGeom>
            <a:avLst/>
            <a:gdLst/>
            <a:ahLst/>
            <a:cxnLst/>
            <a:rect l="l" t="t" r="r" b="b"/>
            <a:pathLst>
              <a:path w="5590204" h="5559712">
                <a:moveTo>
                  <a:pt x="0" y="0"/>
                </a:moveTo>
                <a:lnTo>
                  <a:pt x="5590204" y="0"/>
                </a:lnTo>
                <a:lnTo>
                  <a:pt x="5590204" y="5559712"/>
                </a:lnTo>
                <a:lnTo>
                  <a:pt x="0" y="55597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7952917">
            <a:off x="-2073071" y="5968632"/>
            <a:ext cx="3823174" cy="4114962"/>
          </a:xfrm>
          <a:custGeom>
            <a:avLst/>
            <a:gdLst/>
            <a:ahLst/>
            <a:cxnLst/>
            <a:rect l="l" t="t" r="r" b="b"/>
            <a:pathLst>
              <a:path w="3823174" h="4114962">
                <a:moveTo>
                  <a:pt x="0" y="0"/>
                </a:moveTo>
                <a:lnTo>
                  <a:pt x="3823174" y="0"/>
                </a:lnTo>
                <a:lnTo>
                  <a:pt x="3823174" y="4114962"/>
                </a:lnTo>
                <a:lnTo>
                  <a:pt x="0" y="41149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1317696" flipH="1">
            <a:off x="3078910" y="7544494"/>
            <a:ext cx="4129821" cy="4099785"/>
          </a:xfrm>
          <a:custGeom>
            <a:avLst/>
            <a:gdLst/>
            <a:ahLst/>
            <a:cxnLst/>
            <a:rect l="l" t="t" r="r" b="b"/>
            <a:pathLst>
              <a:path w="4129821" h="4099785">
                <a:moveTo>
                  <a:pt x="4129821" y="0"/>
                </a:moveTo>
                <a:lnTo>
                  <a:pt x="0" y="0"/>
                </a:lnTo>
                <a:lnTo>
                  <a:pt x="0" y="4099785"/>
                </a:lnTo>
                <a:lnTo>
                  <a:pt x="4129821" y="4099785"/>
                </a:lnTo>
                <a:lnTo>
                  <a:pt x="4129821"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45874" y="5513281"/>
            <a:ext cx="5122944" cy="0"/>
          </a:xfrm>
          <a:prstGeom prst="line">
            <a:avLst/>
          </a:prstGeom>
          <a:ln w="38100" cap="flat">
            <a:solidFill>
              <a:srgbClr val="000000"/>
            </a:solidFill>
            <a:prstDash val="solid"/>
            <a:headEnd type="none" w="sm" len="sm"/>
            <a:tailEnd type="none" w="sm" len="sm"/>
          </a:ln>
        </p:spPr>
      </p:sp>
      <p:sp>
        <p:nvSpPr>
          <p:cNvPr id="3" name="Freeform 3"/>
          <p:cNvSpPr/>
          <p:nvPr/>
        </p:nvSpPr>
        <p:spPr>
          <a:xfrm>
            <a:off x="1306317" y="2090975"/>
            <a:ext cx="9089361" cy="6105050"/>
          </a:xfrm>
          <a:custGeom>
            <a:avLst/>
            <a:gdLst/>
            <a:ahLst/>
            <a:cxnLst/>
            <a:rect l="l" t="t" r="r" b="b"/>
            <a:pathLst>
              <a:path w="9089361" h="6105050">
                <a:moveTo>
                  <a:pt x="0" y="0"/>
                </a:moveTo>
                <a:lnTo>
                  <a:pt x="9089361" y="0"/>
                </a:lnTo>
                <a:lnTo>
                  <a:pt x="9089361" y="6105050"/>
                </a:lnTo>
                <a:lnTo>
                  <a:pt x="0" y="6105050"/>
                </a:lnTo>
                <a:lnTo>
                  <a:pt x="0" y="0"/>
                </a:lnTo>
                <a:close/>
              </a:path>
            </a:pathLst>
          </a:custGeom>
          <a:blipFill>
            <a:blip r:embed="rId2"/>
            <a:stretch>
              <a:fillRect/>
            </a:stretch>
          </a:blipFill>
        </p:spPr>
      </p:sp>
      <p:sp>
        <p:nvSpPr>
          <p:cNvPr id="4" name="TextBox 4"/>
          <p:cNvSpPr txBox="1"/>
          <p:nvPr/>
        </p:nvSpPr>
        <p:spPr>
          <a:xfrm>
            <a:off x="11245874" y="1274654"/>
            <a:ext cx="5122944" cy="3448052"/>
          </a:xfrm>
          <a:prstGeom prst="rect">
            <a:avLst/>
          </a:prstGeom>
        </p:spPr>
        <p:txBody>
          <a:bodyPr lIns="0" tIns="0" rIns="0" bIns="0" rtlCol="0" anchor="t">
            <a:spAutoFit/>
          </a:bodyPr>
          <a:lstStyle/>
          <a:p>
            <a:pPr marL="0" lvl="0" indent="0">
              <a:lnSpc>
                <a:spcPts val="8925"/>
              </a:lnSpc>
            </a:pPr>
            <a:r>
              <a:rPr lang="en-US" sz="8500">
                <a:solidFill>
                  <a:srgbClr val="000000"/>
                </a:solidFill>
                <a:latin typeface="Francois One"/>
              </a:rPr>
              <a:t>Ưu điểm của mạng cảm biến</a:t>
            </a:r>
          </a:p>
        </p:txBody>
      </p:sp>
      <p:sp>
        <p:nvSpPr>
          <p:cNvPr id="5" name="TextBox 5"/>
          <p:cNvSpPr txBox="1"/>
          <p:nvPr/>
        </p:nvSpPr>
        <p:spPr>
          <a:xfrm>
            <a:off x="11245874" y="6265971"/>
            <a:ext cx="5168852" cy="2165350"/>
          </a:xfrm>
          <a:prstGeom prst="rect">
            <a:avLst/>
          </a:prstGeom>
        </p:spPr>
        <p:txBody>
          <a:bodyPr lIns="0" tIns="0" rIns="0" bIns="0" rtlCol="0" anchor="t">
            <a:spAutoFit/>
          </a:bodyPr>
          <a:lstStyle/>
          <a:p>
            <a:pPr marL="0" lvl="0" indent="0">
              <a:lnSpc>
                <a:spcPts val="3499"/>
              </a:lnSpc>
            </a:pPr>
            <a:r>
              <a:rPr lang="en-US" sz="2499">
                <a:solidFill>
                  <a:srgbClr val="000000"/>
                </a:solidFill>
                <a:latin typeface="Paytone One"/>
              </a:rPr>
              <a:t>-	Thu thập dữ liệu tự động.</a:t>
            </a:r>
          </a:p>
          <a:p>
            <a:pPr marL="0" lvl="0" indent="0">
              <a:lnSpc>
                <a:spcPts val="3499"/>
              </a:lnSpc>
            </a:pPr>
            <a:r>
              <a:rPr lang="en-US" sz="2499">
                <a:solidFill>
                  <a:srgbClr val="000000"/>
                </a:solidFill>
                <a:latin typeface="Paytone One"/>
              </a:rPr>
              <a:t>-	Theo dõi thời gian thực.</a:t>
            </a:r>
          </a:p>
          <a:p>
            <a:pPr marL="0" lvl="0" indent="0">
              <a:lnSpc>
                <a:spcPts val="3499"/>
              </a:lnSpc>
            </a:pPr>
            <a:r>
              <a:rPr lang="en-US" sz="2499">
                <a:solidFill>
                  <a:srgbClr val="000000"/>
                </a:solidFill>
                <a:latin typeface="Paytone One"/>
              </a:rPr>
              <a:t>-	Khoảng cách rải rác.</a:t>
            </a:r>
          </a:p>
          <a:p>
            <a:pPr marL="0" lvl="0" indent="0">
              <a:lnSpc>
                <a:spcPts val="3499"/>
              </a:lnSpc>
            </a:pPr>
            <a:r>
              <a:rPr lang="en-US" sz="2499">
                <a:solidFill>
                  <a:srgbClr val="000000"/>
                </a:solidFill>
                <a:latin typeface="Paytone One"/>
              </a:rPr>
              <a:t>-	Tiết kiệm năng lượng.</a:t>
            </a:r>
          </a:p>
          <a:p>
            <a:pPr marL="0" lvl="0" indent="0">
              <a:lnSpc>
                <a:spcPts val="3499"/>
              </a:lnSpc>
            </a:pPr>
            <a:r>
              <a:rPr lang="en-US" sz="2499">
                <a:solidFill>
                  <a:srgbClr val="000000"/>
                </a:solidFill>
                <a:latin typeface="Paytone One"/>
              </a:rPr>
              <a:t>-	Phân tích dữ liệu phức tạp.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1914" y="1064644"/>
            <a:ext cx="6010485" cy="8233591"/>
            <a:chOff x="-1" y="0"/>
            <a:chExt cx="8013980" cy="10978122"/>
          </a:xfrm>
        </p:grpSpPr>
        <p:sp>
          <p:nvSpPr>
            <p:cNvPr id="3" name="TextBox 3"/>
            <p:cNvSpPr txBox="1"/>
            <p:nvPr/>
          </p:nvSpPr>
          <p:spPr>
            <a:xfrm>
              <a:off x="-1" y="7450490"/>
              <a:ext cx="8013980" cy="3527632"/>
            </a:xfrm>
            <a:prstGeom prst="rect">
              <a:avLst/>
            </a:prstGeom>
          </p:spPr>
          <p:txBody>
            <a:bodyPr wrap="square" lIns="0" tIns="0" rIns="0" bIns="0" rtlCol="0" anchor="t">
              <a:spAutoFit/>
            </a:bodyPr>
            <a:lstStyle/>
            <a:p>
              <a:pPr marL="0" lvl="0" indent="0" algn="l">
                <a:lnSpc>
                  <a:spcPts val="4199"/>
                </a:lnSpc>
                <a:spcBef>
                  <a:spcPct val="0"/>
                </a:spcBef>
              </a:pPr>
              <a:r>
                <a:rPr lang="en-US" sz="2799" dirty="0">
                  <a:solidFill>
                    <a:srgbClr val="000000"/>
                  </a:solidFill>
                  <a:latin typeface="Paytone One"/>
                </a:rPr>
                <a:t>-	</a:t>
              </a:r>
              <a:r>
                <a:rPr lang="en-US" sz="2799" dirty="0" err="1">
                  <a:solidFill>
                    <a:srgbClr val="000000"/>
                  </a:solidFill>
                  <a:latin typeface="Paytone One"/>
                </a:rPr>
                <a:t>Phạm</a:t>
              </a:r>
              <a:r>
                <a:rPr lang="en-US" sz="2799" dirty="0">
                  <a:solidFill>
                    <a:srgbClr val="000000"/>
                  </a:solidFill>
                  <a:latin typeface="Paytone One"/>
                </a:rPr>
                <a:t> vi </a:t>
              </a:r>
              <a:r>
                <a:rPr lang="en-US" sz="2799" dirty="0" err="1">
                  <a:solidFill>
                    <a:srgbClr val="000000"/>
                  </a:solidFill>
                  <a:latin typeface="Paytone One"/>
                </a:rPr>
                <a:t>truyền</a:t>
              </a:r>
              <a:r>
                <a:rPr lang="en-US" sz="2799" dirty="0">
                  <a:solidFill>
                    <a:srgbClr val="000000"/>
                  </a:solidFill>
                  <a:latin typeface="Paytone One"/>
                </a:rPr>
                <a:t> </a:t>
              </a:r>
              <a:r>
                <a:rPr lang="en-US" sz="2799" dirty="0" err="1">
                  <a:solidFill>
                    <a:srgbClr val="000000"/>
                  </a:solidFill>
                  <a:latin typeface="Paytone One"/>
                </a:rPr>
                <a:t>tải</a:t>
              </a:r>
              <a:r>
                <a:rPr lang="en-US" sz="2799" dirty="0">
                  <a:solidFill>
                    <a:srgbClr val="000000"/>
                  </a:solidFill>
                  <a:latin typeface="Paytone One"/>
                </a:rPr>
                <a:t> </a:t>
              </a:r>
              <a:r>
                <a:rPr lang="en-US" sz="2799" dirty="0" err="1">
                  <a:solidFill>
                    <a:srgbClr val="000000"/>
                  </a:solidFill>
                  <a:latin typeface="Paytone One"/>
                </a:rPr>
                <a:t>hạn</a:t>
              </a:r>
              <a:r>
                <a:rPr lang="en-US" sz="2799" dirty="0">
                  <a:solidFill>
                    <a:srgbClr val="000000"/>
                  </a:solidFill>
                  <a:latin typeface="Paytone One"/>
                </a:rPr>
                <a:t> </a:t>
              </a:r>
              <a:r>
                <a:rPr lang="en-US" sz="2799" dirty="0" err="1">
                  <a:solidFill>
                    <a:srgbClr val="000000"/>
                  </a:solidFill>
                  <a:latin typeface="Paytone One"/>
                </a:rPr>
                <a:t>chế</a:t>
              </a:r>
              <a:r>
                <a:rPr lang="en-US" sz="2799" dirty="0">
                  <a:solidFill>
                    <a:srgbClr val="000000"/>
                  </a:solidFill>
                  <a:latin typeface="Paytone One"/>
                </a:rPr>
                <a:t>.</a:t>
              </a:r>
            </a:p>
            <a:p>
              <a:pPr marL="0" lvl="0" indent="0" algn="l">
                <a:lnSpc>
                  <a:spcPts val="4199"/>
                </a:lnSpc>
                <a:spcBef>
                  <a:spcPct val="0"/>
                </a:spcBef>
              </a:pPr>
              <a:r>
                <a:rPr lang="en-US" sz="2799" dirty="0">
                  <a:solidFill>
                    <a:srgbClr val="000000"/>
                  </a:solidFill>
                  <a:latin typeface="Paytone One"/>
                </a:rPr>
                <a:t>-	</a:t>
              </a:r>
              <a:r>
                <a:rPr lang="en-US" sz="2799" dirty="0" err="1">
                  <a:solidFill>
                    <a:srgbClr val="000000"/>
                  </a:solidFill>
                  <a:latin typeface="Paytone One"/>
                </a:rPr>
                <a:t>Vấn</a:t>
              </a:r>
              <a:r>
                <a:rPr lang="en-US" sz="2799" dirty="0">
                  <a:solidFill>
                    <a:srgbClr val="000000"/>
                  </a:solidFill>
                  <a:latin typeface="Paytone One"/>
                </a:rPr>
                <a:t> </a:t>
              </a:r>
              <a:r>
                <a:rPr lang="en-US" sz="2799" dirty="0" err="1">
                  <a:solidFill>
                    <a:srgbClr val="000000"/>
                  </a:solidFill>
                  <a:latin typeface="Paytone One"/>
                </a:rPr>
                <a:t>đề</a:t>
              </a:r>
              <a:r>
                <a:rPr lang="en-US" sz="2799" dirty="0">
                  <a:solidFill>
                    <a:srgbClr val="000000"/>
                  </a:solidFill>
                  <a:latin typeface="Paytone One"/>
                </a:rPr>
                <a:t> </a:t>
              </a:r>
              <a:r>
                <a:rPr lang="en-US" sz="2799" dirty="0" err="1">
                  <a:solidFill>
                    <a:srgbClr val="000000"/>
                  </a:solidFill>
                  <a:latin typeface="Paytone One"/>
                </a:rPr>
                <a:t>về</a:t>
              </a:r>
              <a:r>
                <a:rPr lang="en-US" sz="2799" dirty="0">
                  <a:solidFill>
                    <a:srgbClr val="000000"/>
                  </a:solidFill>
                  <a:latin typeface="Paytone One"/>
                </a:rPr>
                <a:t> </a:t>
              </a:r>
              <a:r>
                <a:rPr lang="en-US" sz="2799" dirty="0" err="1">
                  <a:solidFill>
                    <a:srgbClr val="000000"/>
                  </a:solidFill>
                  <a:latin typeface="Paytone One"/>
                </a:rPr>
                <a:t>bảo</a:t>
              </a:r>
              <a:r>
                <a:rPr lang="en-US" sz="2799" dirty="0">
                  <a:solidFill>
                    <a:srgbClr val="000000"/>
                  </a:solidFill>
                  <a:latin typeface="Paytone One"/>
                </a:rPr>
                <a:t> </a:t>
              </a:r>
              <a:r>
                <a:rPr lang="en-US" sz="2799" dirty="0" err="1">
                  <a:solidFill>
                    <a:srgbClr val="000000"/>
                  </a:solidFill>
                  <a:latin typeface="Paytone One"/>
                </a:rPr>
                <a:t>mật</a:t>
              </a:r>
              <a:r>
                <a:rPr lang="en-US" sz="2799" dirty="0">
                  <a:solidFill>
                    <a:srgbClr val="000000"/>
                  </a:solidFill>
                  <a:latin typeface="Paytone One"/>
                </a:rPr>
                <a:t>.</a:t>
              </a:r>
            </a:p>
            <a:p>
              <a:pPr marL="0" lvl="0" indent="0" algn="l">
                <a:lnSpc>
                  <a:spcPts val="4199"/>
                </a:lnSpc>
                <a:spcBef>
                  <a:spcPct val="0"/>
                </a:spcBef>
              </a:pPr>
              <a:r>
                <a:rPr lang="en-US" sz="2799" dirty="0">
                  <a:solidFill>
                    <a:srgbClr val="000000"/>
                  </a:solidFill>
                  <a:latin typeface="Paytone One"/>
                </a:rPr>
                <a:t>-	</a:t>
              </a:r>
              <a:r>
                <a:rPr lang="en-US" sz="2799" dirty="0" err="1">
                  <a:solidFill>
                    <a:srgbClr val="000000"/>
                  </a:solidFill>
                  <a:latin typeface="Paytone One"/>
                </a:rPr>
                <a:t>Số</a:t>
              </a:r>
              <a:r>
                <a:rPr lang="en-US" sz="2799" dirty="0">
                  <a:solidFill>
                    <a:srgbClr val="000000"/>
                  </a:solidFill>
                  <a:latin typeface="Paytone One"/>
                </a:rPr>
                <a:t> </a:t>
              </a:r>
              <a:r>
                <a:rPr lang="en-US" sz="2799" dirty="0" err="1">
                  <a:solidFill>
                    <a:srgbClr val="000000"/>
                  </a:solidFill>
                  <a:latin typeface="Paytone One"/>
                </a:rPr>
                <a:t>lượng</a:t>
              </a:r>
              <a:r>
                <a:rPr lang="en-US" sz="2799" dirty="0">
                  <a:solidFill>
                    <a:srgbClr val="000000"/>
                  </a:solidFill>
                  <a:latin typeface="Paytone One"/>
                </a:rPr>
                <a:t> </a:t>
              </a:r>
              <a:r>
                <a:rPr lang="en-US" sz="2799" dirty="0" err="1">
                  <a:solidFill>
                    <a:srgbClr val="000000"/>
                  </a:solidFill>
                  <a:latin typeface="Paytone One"/>
                </a:rPr>
                <a:t>lớn</a:t>
              </a:r>
              <a:r>
                <a:rPr lang="en-US" sz="2799" dirty="0">
                  <a:solidFill>
                    <a:srgbClr val="000000"/>
                  </a:solidFill>
                  <a:latin typeface="Paytone One"/>
                </a:rPr>
                <a:t> </a:t>
              </a:r>
              <a:r>
                <a:rPr lang="en-US" sz="2799" dirty="0" err="1">
                  <a:solidFill>
                    <a:srgbClr val="000000"/>
                  </a:solidFill>
                  <a:latin typeface="Paytone One"/>
                </a:rPr>
                <a:t>dữ</a:t>
              </a:r>
              <a:r>
                <a:rPr lang="en-US" sz="2799" dirty="0">
                  <a:solidFill>
                    <a:srgbClr val="000000"/>
                  </a:solidFill>
                  <a:latin typeface="Paytone One"/>
                </a:rPr>
                <a:t> </a:t>
              </a:r>
              <a:r>
                <a:rPr lang="en-US" sz="2799" dirty="0" err="1">
                  <a:solidFill>
                    <a:srgbClr val="000000"/>
                  </a:solidFill>
                  <a:latin typeface="Paytone One"/>
                </a:rPr>
                <a:t>liệu</a:t>
              </a:r>
              <a:r>
                <a:rPr lang="en-US" sz="2799" dirty="0">
                  <a:solidFill>
                    <a:srgbClr val="000000"/>
                  </a:solidFill>
                  <a:latin typeface="Paytone One"/>
                </a:rPr>
                <a:t>.</a:t>
              </a:r>
            </a:p>
            <a:p>
              <a:pPr marL="0" lvl="0" indent="0" algn="l">
                <a:lnSpc>
                  <a:spcPts val="4199"/>
                </a:lnSpc>
                <a:spcBef>
                  <a:spcPct val="0"/>
                </a:spcBef>
              </a:pPr>
              <a:r>
                <a:rPr lang="en-US" sz="2799" dirty="0">
                  <a:solidFill>
                    <a:srgbClr val="000000"/>
                  </a:solidFill>
                  <a:latin typeface="Paytone One"/>
                </a:rPr>
                <a:t>-	</a:t>
              </a:r>
              <a:r>
                <a:rPr lang="en-US" sz="2799" dirty="0" err="1">
                  <a:solidFill>
                    <a:srgbClr val="000000"/>
                  </a:solidFill>
                  <a:latin typeface="Paytone One"/>
                </a:rPr>
                <a:t>Độ</a:t>
              </a:r>
              <a:r>
                <a:rPr lang="en-US" sz="2799" dirty="0">
                  <a:solidFill>
                    <a:srgbClr val="000000"/>
                  </a:solidFill>
                  <a:latin typeface="Paytone One"/>
                </a:rPr>
                <a:t> tin </a:t>
              </a:r>
              <a:r>
                <a:rPr lang="en-US" sz="2799" dirty="0" err="1">
                  <a:solidFill>
                    <a:srgbClr val="000000"/>
                  </a:solidFill>
                  <a:latin typeface="Paytone One"/>
                </a:rPr>
                <a:t>cậy</a:t>
              </a:r>
              <a:r>
                <a:rPr lang="en-US" sz="2799" dirty="0">
                  <a:solidFill>
                    <a:srgbClr val="000000"/>
                  </a:solidFill>
                  <a:latin typeface="Paytone One"/>
                </a:rPr>
                <a:t> </a:t>
              </a:r>
              <a:r>
                <a:rPr lang="en-US" sz="2799" dirty="0" err="1">
                  <a:solidFill>
                    <a:srgbClr val="000000"/>
                  </a:solidFill>
                  <a:latin typeface="Paytone One"/>
                </a:rPr>
                <a:t>của</a:t>
              </a:r>
              <a:r>
                <a:rPr lang="en-US" sz="2799" dirty="0">
                  <a:solidFill>
                    <a:srgbClr val="000000"/>
                  </a:solidFill>
                  <a:latin typeface="Paytone One"/>
                </a:rPr>
                <a:t> </a:t>
              </a:r>
              <a:r>
                <a:rPr lang="en-US" sz="2799" dirty="0" err="1">
                  <a:solidFill>
                    <a:srgbClr val="000000"/>
                  </a:solidFill>
                  <a:latin typeface="Paytone One"/>
                </a:rPr>
                <a:t>cảm</a:t>
              </a:r>
              <a:r>
                <a:rPr lang="en-US" sz="2799" dirty="0">
                  <a:solidFill>
                    <a:srgbClr val="000000"/>
                  </a:solidFill>
                  <a:latin typeface="Paytone One"/>
                </a:rPr>
                <a:t> </a:t>
              </a:r>
              <a:r>
                <a:rPr lang="en-US" sz="2799" dirty="0" err="1">
                  <a:solidFill>
                    <a:srgbClr val="000000"/>
                  </a:solidFill>
                  <a:latin typeface="Paytone One"/>
                </a:rPr>
                <a:t>biến</a:t>
              </a:r>
              <a:r>
                <a:rPr lang="en-US" sz="2799" dirty="0">
                  <a:solidFill>
                    <a:srgbClr val="000000"/>
                  </a:solidFill>
                  <a:latin typeface="Paytone One"/>
                </a:rPr>
                <a:t>.</a:t>
              </a:r>
            </a:p>
            <a:p>
              <a:pPr marL="0" lvl="0" indent="0" algn="l">
                <a:lnSpc>
                  <a:spcPts val="4199"/>
                </a:lnSpc>
                <a:spcBef>
                  <a:spcPct val="0"/>
                </a:spcBef>
              </a:pPr>
              <a:r>
                <a:rPr lang="en-US" sz="2799" dirty="0">
                  <a:solidFill>
                    <a:srgbClr val="000000"/>
                  </a:solidFill>
                  <a:latin typeface="Paytone One"/>
                </a:rPr>
                <a:t>-	Chi </a:t>
              </a:r>
              <a:r>
                <a:rPr lang="en-US" sz="2799" dirty="0" err="1">
                  <a:solidFill>
                    <a:srgbClr val="000000"/>
                  </a:solidFill>
                  <a:latin typeface="Paytone One"/>
                </a:rPr>
                <a:t>phí</a:t>
              </a:r>
              <a:r>
                <a:rPr lang="en-US" sz="2799" dirty="0">
                  <a:solidFill>
                    <a:srgbClr val="000000"/>
                  </a:solidFill>
                  <a:latin typeface="Paytone One"/>
                </a:rPr>
                <a:t> </a:t>
              </a:r>
              <a:r>
                <a:rPr lang="en-US" sz="2799" dirty="0" err="1">
                  <a:solidFill>
                    <a:srgbClr val="000000"/>
                  </a:solidFill>
                  <a:latin typeface="Paytone One"/>
                </a:rPr>
                <a:t>triển</a:t>
              </a:r>
              <a:r>
                <a:rPr lang="en-US" sz="2799" dirty="0">
                  <a:solidFill>
                    <a:srgbClr val="000000"/>
                  </a:solidFill>
                  <a:latin typeface="Paytone One"/>
                </a:rPr>
                <a:t> </a:t>
              </a:r>
              <a:r>
                <a:rPr lang="en-US" sz="2799" dirty="0" err="1">
                  <a:solidFill>
                    <a:srgbClr val="000000"/>
                  </a:solidFill>
                  <a:latin typeface="Paytone One"/>
                </a:rPr>
                <a:t>khai</a:t>
              </a:r>
              <a:r>
                <a:rPr lang="en-US" sz="2799" dirty="0">
                  <a:solidFill>
                    <a:srgbClr val="000000"/>
                  </a:solidFill>
                  <a:latin typeface="Paytone One"/>
                </a:rPr>
                <a:t>.</a:t>
              </a:r>
            </a:p>
          </p:txBody>
        </p:sp>
        <p:sp>
          <p:nvSpPr>
            <p:cNvPr id="4" name="TextBox 4"/>
            <p:cNvSpPr txBox="1"/>
            <p:nvPr/>
          </p:nvSpPr>
          <p:spPr>
            <a:xfrm>
              <a:off x="0" y="0"/>
              <a:ext cx="7376120" cy="6502400"/>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Paytone One"/>
                </a:rPr>
                <a:t>Nhược điểm của mạng cảm biến</a:t>
              </a:r>
            </a:p>
          </p:txBody>
        </p:sp>
      </p:grpSp>
      <p:sp>
        <p:nvSpPr>
          <p:cNvPr id="5" name="Freeform 5"/>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63031" r="-51595"/>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1270241"/>
            <a:ext cx="7998718" cy="7988059"/>
            <a:chOff x="0" y="0"/>
            <a:chExt cx="6671310" cy="6662420"/>
          </a:xfrm>
        </p:grpSpPr>
        <p:sp>
          <p:nvSpPr>
            <p:cNvPr id="3" name="Freeform 3"/>
            <p:cNvSpPr/>
            <p:nvPr/>
          </p:nvSpPr>
          <p:spPr>
            <a:xfrm>
              <a:off x="0" y="0"/>
              <a:ext cx="6671310" cy="6662420"/>
            </a:xfrm>
            <a:custGeom>
              <a:avLst/>
              <a:gdLst/>
              <a:ahLst/>
              <a:cxnLst/>
              <a:rect l="l" t="t" r="r" b="b"/>
              <a:pathLst>
                <a:path w="6671310" h="6662420">
                  <a:moveTo>
                    <a:pt x="3340100" y="3331210"/>
                  </a:moveTo>
                  <a:lnTo>
                    <a:pt x="3329940" y="3331210"/>
                  </a:lnTo>
                  <a:lnTo>
                    <a:pt x="3329940" y="0"/>
                  </a:lnTo>
                  <a:cubicBezTo>
                    <a:pt x="1490980" y="0"/>
                    <a:pt x="0" y="1490980"/>
                    <a:pt x="0" y="3331210"/>
                  </a:cubicBezTo>
                  <a:cubicBezTo>
                    <a:pt x="0" y="5171440"/>
                    <a:pt x="1490980" y="6662420"/>
                    <a:pt x="3331210" y="6662420"/>
                  </a:cubicBezTo>
                  <a:lnTo>
                    <a:pt x="3340100" y="6662420"/>
                  </a:lnTo>
                  <a:cubicBezTo>
                    <a:pt x="5180330" y="6662420"/>
                    <a:pt x="6671310" y="5171440"/>
                    <a:pt x="6671310" y="3331210"/>
                  </a:cubicBezTo>
                  <a:lnTo>
                    <a:pt x="3340100" y="3331210"/>
                  </a:lnTo>
                  <a:close/>
                </a:path>
              </a:pathLst>
            </a:custGeom>
            <a:blipFill>
              <a:blip r:embed="rId2"/>
              <a:stretch>
                <a:fillRect l="-54027" r="-54027"/>
              </a:stretch>
            </a:blipFill>
          </p:spPr>
        </p:sp>
      </p:grpSp>
      <p:sp>
        <p:nvSpPr>
          <p:cNvPr id="4" name="TextBox 4"/>
          <p:cNvSpPr txBox="1"/>
          <p:nvPr/>
        </p:nvSpPr>
        <p:spPr>
          <a:xfrm>
            <a:off x="9144000" y="5619429"/>
            <a:ext cx="7094366" cy="3247827"/>
          </a:xfrm>
          <a:prstGeom prst="rect">
            <a:avLst/>
          </a:prstGeom>
        </p:spPr>
        <p:txBody>
          <a:bodyPr lIns="0" tIns="0" rIns="0" bIns="0" rtlCol="0" anchor="t">
            <a:spAutoFit/>
          </a:bodyPr>
          <a:lstStyle/>
          <a:p>
            <a:pPr marL="0" lvl="0" indent="0">
              <a:lnSpc>
                <a:spcPts val="3685"/>
              </a:lnSpc>
              <a:spcBef>
                <a:spcPct val="0"/>
              </a:spcBef>
            </a:pPr>
            <a:r>
              <a:rPr lang="en-US" sz="2632">
                <a:solidFill>
                  <a:srgbClr val="000000"/>
                </a:solidFill>
                <a:latin typeface="Paytone One"/>
              </a:rPr>
              <a:t>- Ứng dụng trong quân sự.</a:t>
            </a:r>
          </a:p>
          <a:p>
            <a:pPr marL="0" lvl="0" indent="0">
              <a:lnSpc>
                <a:spcPts val="3685"/>
              </a:lnSpc>
              <a:spcBef>
                <a:spcPct val="0"/>
              </a:spcBef>
            </a:pPr>
            <a:r>
              <a:rPr lang="en-US" sz="2632">
                <a:solidFill>
                  <a:srgbClr val="000000"/>
                </a:solidFill>
                <a:latin typeface="Paytone One"/>
              </a:rPr>
              <a:t>- Ứng dụng trong công nghiệp.</a:t>
            </a:r>
          </a:p>
          <a:p>
            <a:pPr marL="0" lvl="0" indent="0">
              <a:lnSpc>
                <a:spcPts val="3685"/>
              </a:lnSpc>
              <a:spcBef>
                <a:spcPct val="0"/>
              </a:spcBef>
            </a:pPr>
            <a:r>
              <a:rPr lang="en-US" sz="2632">
                <a:solidFill>
                  <a:srgbClr val="000000"/>
                </a:solidFill>
                <a:latin typeface="Paytone One"/>
              </a:rPr>
              <a:t>- Ứng dụng trong nông nghiệp.</a:t>
            </a:r>
          </a:p>
          <a:p>
            <a:pPr marL="0" lvl="0" indent="0">
              <a:lnSpc>
                <a:spcPts val="3685"/>
              </a:lnSpc>
              <a:spcBef>
                <a:spcPct val="0"/>
              </a:spcBef>
            </a:pPr>
            <a:r>
              <a:rPr lang="en-US" sz="2632">
                <a:solidFill>
                  <a:srgbClr val="000000"/>
                </a:solidFill>
                <a:latin typeface="Paytone One"/>
              </a:rPr>
              <a:t>- Ứng dụng trong cứu trợ thiên tai.</a:t>
            </a:r>
          </a:p>
          <a:p>
            <a:pPr marL="0" lvl="0" indent="0">
              <a:lnSpc>
                <a:spcPts val="3685"/>
              </a:lnSpc>
              <a:spcBef>
                <a:spcPct val="0"/>
              </a:spcBef>
            </a:pPr>
            <a:r>
              <a:rPr lang="en-US" sz="2632">
                <a:solidFill>
                  <a:srgbClr val="000000"/>
                </a:solidFill>
                <a:latin typeface="Paytone One"/>
              </a:rPr>
              <a:t>- Ứng dụng trong toà nhà thông minh.</a:t>
            </a:r>
          </a:p>
          <a:p>
            <a:pPr marL="0" lvl="0" indent="0">
              <a:lnSpc>
                <a:spcPts val="3685"/>
              </a:lnSpc>
              <a:spcBef>
                <a:spcPct val="0"/>
              </a:spcBef>
            </a:pPr>
            <a:r>
              <a:rPr lang="en-US" sz="2632">
                <a:solidFill>
                  <a:srgbClr val="000000"/>
                </a:solidFill>
                <a:latin typeface="Paytone One"/>
              </a:rPr>
              <a:t>- Ứng dụng trong chăm sóc y tế.</a:t>
            </a:r>
          </a:p>
          <a:p>
            <a:pPr marL="0" lvl="0" indent="0">
              <a:lnSpc>
                <a:spcPts val="3685"/>
              </a:lnSpc>
              <a:spcBef>
                <a:spcPct val="0"/>
              </a:spcBef>
            </a:pPr>
            <a:r>
              <a:rPr lang="en-US" sz="2632">
                <a:solidFill>
                  <a:srgbClr val="000000"/>
                </a:solidFill>
                <a:latin typeface="Paytone One"/>
              </a:rPr>
              <a:t>- Ứng dụng trong giao thông</a:t>
            </a:r>
          </a:p>
        </p:txBody>
      </p:sp>
      <p:sp>
        <p:nvSpPr>
          <p:cNvPr id="5" name="TextBox 5"/>
          <p:cNvSpPr txBox="1"/>
          <p:nvPr/>
        </p:nvSpPr>
        <p:spPr>
          <a:xfrm>
            <a:off x="5965030" y="1998957"/>
            <a:ext cx="10087402" cy="3309778"/>
          </a:xfrm>
          <a:prstGeom prst="rect">
            <a:avLst/>
          </a:prstGeom>
        </p:spPr>
        <p:txBody>
          <a:bodyPr lIns="0" tIns="0" rIns="0" bIns="0" rtlCol="0" anchor="t">
            <a:spAutoFit/>
          </a:bodyPr>
          <a:lstStyle/>
          <a:p>
            <a:pPr marL="0" lvl="0" indent="0">
              <a:lnSpc>
                <a:spcPts val="8648"/>
              </a:lnSpc>
            </a:pPr>
            <a:r>
              <a:rPr lang="en-US" sz="7862">
                <a:solidFill>
                  <a:srgbClr val="000000"/>
                </a:solidFill>
                <a:latin typeface="Paytone One"/>
              </a:rPr>
              <a:t>Mạng cảm biến ứng dụng trong rất nhiều lĩnh vực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1759</Words>
  <Application>Microsoft Office PowerPoint</Application>
  <PresentationFormat>Custom</PresentationFormat>
  <Paragraphs>129</Paragraphs>
  <Slides>47</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Francois One</vt:lpstr>
      <vt:lpstr>Calibri</vt:lpstr>
      <vt:lpstr>Arial</vt:lpstr>
      <vt:lpstr>Paytone One</vt:lpstr>
      <vt:lpstr>Noto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Khái niệm về IoT</dc:title>
  <cp:lastModifiedBy>LUU NGOC ANH D20DT03</cp:lastModifiedBy>
  <cp:revision>3</cp:revision>
  <dcterms:created xsi:type="dcterms:W3CDTF">2006-08-16T00:00:00Z</dcterms:created>
  <dcterms:modified xsi:type="dcterms:W3CDTF">2023-11-09T17:36:41Z</dcterms:modified>
  <dc:identifier>DAFzmEf-lv8</dc:identifier>
</cp:coreProperties>
</file>